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391" r:id="rId5"/>
    <p:sldId id="392" r:id="rId6"/>
    <p:sldId id="393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2" r:id="rId16"/>
    <p:sldId id="404" r:id="rId17"/>
    <p:sldId id="403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5" r:id="rId27"/>
    <p:sldId id="413" r:id="rId28"/>
    <p:sldId id="414" r:id="rId29"/>
    <p:sldId id="416" r:id="rId30"/>
    <p:sldId id="417" r:id="rId31"/>
    <p:sldId id="418" r:id="rId32"/>
    <p:sldId id="419" r:id="rId33"/>
    <p:sldId id="420" r:id="rId34"/>
  </p:sldIdLst>
  <p:sldSz cx="12192000" cy="6858000"/>
  <p:notesSz cx="6858000" cy="91440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4ACDF8AA-B809-4BD8-89E2-1145D5D233FA}">
          <p14:sldIdLst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4"/>
            <p14:sldId id="403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5"/>
            <p14:sldId id="413"/>
            <p14:sldId id="414"/>
            <p14:sldId id="416"/>
            <p14:sldId id="417"/>
            <p14:sldId id="418"/>
            <p14:sldId id="419"/>
            <p14:sldId id="4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0E0E0"/>
    <a:srgbClr val="DC202E"/>
    <a:srgbClr val="FFFFFF"/>
    <a:srgbClr val="C0C0C0"/>
    <a:srgbClr val="A0A0A0"/>
    <a:srgbClr val="707070"/>
    <a:srgbClr val="404040"/>
    <a:srgbClr val="00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A94D0E-443D-4639-97FE-086F32DFDD99}" v="864" dt="2020-06-30T10:46:32.7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11" autoAdjust="0"/>
    <p:restoredTop sz="97520" autoAdjust="0"/>
  </p:normalViewPr>
  <p:slideViewPr>
    <p:cSldViewPr snapToGrid="0" snapToObjects="1" showGuides="1">
      <p:cViewPr varScale="1">
        <p:scale>
          <a:sx n="67" d="100"/>
          <a:sy n="67" d="100"/>
        </p:scale>
        <p:origin x="292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6768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382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598721-3323-42CB-96FB-C6D7D9D206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FF977-0234-4542-94AE-376F45A8E7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6CFF9-B101-4D5A-AE5F-81BC4D91C170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DC7A7-567A-4A18-A303-6ED5E91C67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C55533-4890-43A5-8A14-C9DE3F2561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57C73-0239-4725-8F06-3E607150B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57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AA0C4-695F-4136-A1C4-C28E233376CC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0284F-7E88-4545-9BB2-221688BE3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7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b="1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71450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00050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630238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tags" Target="../tags/tag5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tags" Target="../tags/tag7.xml"/><Relationship Id="rId7" Type="http://schemas.openxmlformats.org/officeDocument/2006/relationships/image" Target="../media/image5.pn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tags" Target="../tags/tag9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tags" Target="../tags/tag11.xml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+ Pic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2019300"/>
          </a:xfrm>
        </p:spPr>
        <p:txBody>
          <a:bodyPr tIns="0" anchor="t"/>
          <a:lstStyle>
            <a:lvl1pPr algn="l">
              <a:lnSpc>
                <a:spcPct val="80000"/>
              </a:lnSpc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892017"/>
          </a:xfrm>
        </p:spPr>
        <p:txBody>
          <a:bodyPr tIns="0" bIns="182880" anchor="t" anchorCtr="0"/>
          <a:lstStyle>
            <a:lvl1pPr marL="0" indent="0" algn="l">
              <a:spcAft>
                <a:spcPts val="0"/>
              </a:spcAft>
              <a:buNone/>
              <a:defRPr sz="1600" b="0" cap="all" baseline="0"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9811"/>
            <a:ext cx="2743200" cy="365125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600" b="1">
                <a:latin typeface="+mn-lt"/>
              </a:defRPr>
            </a:lvl1pPr>
          </a:lstStyle>
          <a:p>
            <a:fld id="{D105F950-05EE-42A4-8FEF-DE33869804CE}" type="datetime4">
              <a:rPr lang="en-US" smtClean="0"/>
              <a:t>June 30, 2020</a:t>
            </a:fld>
            <a:endParaRPr lang="en-US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2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D926425-8E0A-4F19-95F9-2CCCC40F83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696586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D926425-8E0A-4F19-95F9-2CCCC40F83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4E27FC-0EBE-49F1-BF4C-F70FB47B782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299"/>
            <a:ext cx="11201401" cy="615553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700"/>
          </a:xfrm>
        </p:spPr>
        <p:txBody>
          <a:bodyPr wrap="square"/>
          <a:lstStyle>
            <a:lvl1pPr marL="457200" indent="-457200">
              <a:spcBef>
                <a:spcPts val="600"/>
              </a:spcBef>
              <a:buClr>
                <a:schemeClr val="accent1"/>
              </a:buClr>
              <a:buFont typeface="+mj-lt"/>
              <a:buAutoNum type="arabicPeriod"/>
              <a:defRPr sz="2400"/>
            </a:lvl1pPr>
            <a:lvl2pPr marL="457200" indent="0">
              <a:defRPr sz="2400"/>
            </a:lvl2pPr>
            <a:lvl3pPr marL="685800" indent="-228600">
              <a:defRPr sz="2000"/>
            </a:lvl3pPr>
            <a:lvl4pPr marL="1028700" indent="-228600">
              <a:defRPr sz="1800"/>
            </a:lvl4pPr>
            <a:lvl5pPr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457700"/>
          </a:xfrm>
        </p:spPr>
        <p:txBody>
          <a:bodyPr wrap="square"/>
          <a:lstStyle>
            <a:lvl1pPr marL="457200" indent="-457200">
              <a:spcBef>
                <a:spcPts val="600"/>
              </a:spcBef>
              <a:buClr>
                <a:schemeClr val="accent1"/>
              </a:buClr>
              <a:buFont typeface="+mj-lt"/>
              <a:buAutoNum type="arabicPeriod"/>
              <a:defRPr sz="2400"/>
            </a:lvl1pPr>
            <a:lvl2pPr marL="457200" indent="0">
              <a:defRPr sz="2400"/>
            </a:lvl2pPr>
            <a:lvl3pPr marL="685800" indent="-228600">
              <a:defRPr sz="2000"/>
            </a:lvl3pPr>
            <a:lvl4pPr marL="1028700" indent="-228600">
              <a:defRPr sz="1800"/>
            </a:lvl4pPr>
            <a:lvl5pPr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56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XL Content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8382001" cy="5372100"/>
          </a:xfrm>
        </p:spPr>
        <p:txBody>
          <a:bodyPr tIns="0"/>
          <a:lstStyle>
            <a:lvl1pPr>
              <a:lnSpc>
                <a:spcPct val="90000"/>
              </a:lnSpc>
              <a:defRPr sz="8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4A2922BA-AA7B-49A4-BAC5-FF5A045498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594837" y="6478016"/>
            <a:ext cx="411843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b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Honeywell Confidential - ©2020 by Honeywell International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2632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5372101" cy="5372100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99F7BE-26E0-43EC-B648-2436C3A3F9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0"/>
            <a:ext cx="5867400" cy="6858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29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96" userDrawn="1">
          <p15:clr>
            <a:srgbClr val="FBAE40"/>
          </p15:clr>
        </p15:guide>
        <p15:guide id="2" pos="398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5372101" cy="53721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99F7BE-26E0-43EC-B648-2436C3A3F9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0"/>
            <a:ext cx="5867400" cy="6858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26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96">
          <p15:clr>
            <a:srgbClr val="FBAE40"/>
          </p15:clr>
        </p15:guide>
        <p15:guide id="2" pos="398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409700"/>
            <a:ext cx="11201401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0F7696B-AED7-4649-B1BE-83104AF7ADDD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rgbClr val="DC202E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3474014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297680"/>
          </a:xfrm>
        </p:spPr>
        <p:txBody>
          <a:bodyPr/>
          <a:lstStyle>
            <a:lvl3pPr>
              <a:buClr>
                <a:schemeClr val="tx1"/>
              </a:buClr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2976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D0DF29E-4A6C-4505-AA49-6B64388E1397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4115104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 userDrawn="1">
          <p15:clr>
            <a:srgbClr val="FBAE40"/>
          </p15:clr>
        </p15:guide>
        <p15:guide id="3" pos="398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2976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F9CDEF-0719-484F-8C20-787B9E5CF7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1409700"/>
            <a:ext cx="5372100" cy="429768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064076E-2966-4D1B-8F30-6885CA148AF4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833064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86200"/>
            <a:ext cx="5372100" cy="174734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2327" y="3886200"/>
            <a:ext cx="5372100" cy="1747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930328-96E9-4581-AB46-BC006A6DBD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25C2411-148E-4C87-B0DD-41761ACB22C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246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B90B35-A8E2-43F4-9EE2-F7A3C794C84F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-1" y="5867400"/>
            <a:ext cx="12192000" cy="495300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846821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  <p15:guide id="4" orient="horz" pos="24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34290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1409701"/>
            <a:ext cx="34290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1409701"/>
            <a:ext cx="34290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52E914-DA92-4DFE-9C16-9F269B1910FB}"/>
              </a:ext>
            </a:extLst>
          </p:cNvPr>
          <p:cNvGrpSpPr/>
          <p:nvPr userDrawn="1"/>
        </p:nvGrpSpPr>
        <p:grpSpPr>
          <a:xfrm>
            <a:off x="4152917" y="1410881"/>
            <a:ext cx="3886234" cy="4344840"/>
            <a:chOff x="4152917" y="1410880"/>
            <a:chExt cx="3886234" cy="44622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9AC965-3DBE-47AE-81C0-8C23B370263F}"/>
                </a:ext>
              </a:extLst>
            </p:cNvPr>
            <p:cNvCxnSpPr/>
            <p:nvPr userDrawn="1"/>
          </p:nvCxnSpPr>
          <p:spPr>
            <a:xfrm>
              <a:off x="4152917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5B345D-6ECD-4B25-B741-D306ED291B90}"/>
                </a:ext>
              </a:extLst>
            </p:cNvPr>
            <p:cNvCxnSpPr/>
            <p:nvPr userDrawn="1"/>
          </p:nvCxnSpPr>
          <p:spPr>
            <a:xfrm>
              <a:off x="8039151" y="1410881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C697456D-818A-4FA7-9322-10ECC2C05752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73154"/>
            <a:ext cx="12192000" cy="489546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7282608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886200"/>
            <a:ext cx="3429000" cy="18288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3886200"/>
            <a:ext cx="3429000" cy="1828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3886200"/>
            <a:ext cx="3429000" cy="1828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DE1C42F-82A3-49D7-9B58-607C4E4D58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53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22D68AC-932E-4B0C-90A5-71EE23ACE4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81534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D1A7CD19-76F6-4CBE-B54D-93302EA79B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77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CAE0181-37B5-43E5-A82A-CDD053C29C6C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406711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+ Pic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2019300"/>
          </a:xfrm>
        </p:spPr>
        <p:txBody>
          <a:bodyPr tIns="0" anchor="t"/>
          <a:lstStyle>
            <a:lvl1pPr algn="l">
              <a:lnSpc>
                <a:spcPct val="8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892017"/>
          </a:xfrm>
        </p:spPr>
        <p:txBody>
          <a:bodyPr tIns="0" bIns="182880" anchor="t" anchorCtr="0"/>
          <a:lstStyle>
            <a:lvl1pPr marL="0" indent="0" algn="l">
              <a:spcAft>
                <a:spcPts val="0"/>
              </a:spcAft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8668"/>
            <a:ext cx="2743200" cy="365125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27A3D956-E391-41FE-BC3D-8A5C91DE06B1}" type="datetime4">
              <a:rPr lang="en-US" smtClean="0"/>
              <a:t>June 30, 2020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7D801B6-A973-4D6D-8431-BA0D1481B3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19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2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8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6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4793E8-8AA5-49D1-B431-8FD8310103FA}"/>
              </a:ext>
            </a:extLst>
          </p:cNvPr>
          <p:cNvGrpSpPr/>
          <p:nvPr userDrawn="1"/>
        </p:nvGrpSpPr>
        <p:grpSpPr>
          <a:xfrm>
            <a:off x="3182137" y="1410880"/>
            <a:ext cx="5827876" cy="4344686"/>
            <a:chOff x="3182137" y="1410880"/>
            <a:chExt cx="5827876" cy="446227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538375F-017C-4D3C-98B0-0B49D2AAE3BA}"/>
                </a:ext>
              </a:extLst>
            </p:cNvPr>
            <p:cNvCxnSpPr/>
            <p:nvPr userDrawn="1"/>
          </p:nvCxnSpPr>
          <p:spPr>
            <a:xfrm>
              <a:off x="3182137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52EB66-0BC5-4D65-9873-7791F0C2A2E0}"/>
                </a:ext>
              </a:extLst>
            </p:cNvPr>
            <p:cNvCxnSpPr/>
            <p:nvPr userDrawn="1"/>
          </p:nvCxnSpPr>
          <p:spPr>
            <a:xfrm>
              <a:off x="6096075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A66CFF-0E1D-4769-AC5A-FFCF982704C6}"/>
                </a:ext>
              </a:extLst>
            </p:cNvPr>
            <p:cNvCxnSpPr/>
            <p:nvPr userDrawn="1"/>
          </p:nvCxnSpPr>
          <p:spPr>
            <a:xfrm>
              <a:off x="9010013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90AB464-576C-4A33-966B-DD17FE4C4181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3174024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7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4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632F1BF-A417-46F5-A2B0-EE338C9464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64EC32-C8D7-4696-8955-D27860B116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09935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BC96BB2-8963-4074-99F2-2BEB65D70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2387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3FAAAD28-DA69-4AAE-9FAD-9F27417572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3711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30F8805-7C7A-42C7-AA78-A838FC7ADE60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2880525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0"/>
            <a:ext cx="5372100" cy="202082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0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666371"/>
            <a:ext cx="5372100" cy="202082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4600" y="36663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FA7B3DE-C704-4D6A-9148-C2EE51AB9559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4996"/>
            <a:ext cx="12192000" cy="497704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89325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538A-4A54-4A25-9BD2-E79855D6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08997-B423-407B-B60D-8D5DFC37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D64B098-3BC3-46B7-9278-55E699AD37C8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578199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549D9-CB0B-4053-B4B8-18A9A6E3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95A6AF-DA14-4AA2-80B8-C7ACE12804ED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990648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894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3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Pic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6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F9CDEF-0719-484F-8C20-787B9E5CF7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1409700"/>
            <a:ext cx="5372100" cy="44577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34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Pics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86200"/>
            <a:ext cx="5372100" cy="19811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2327" y="3886200"/>
            <a:ext cx="5372100" cy="19811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930328-96E9-4581-AB46-BC006A6DBD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25C2411-148E-4C87-B0DD-41761ACB22C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246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25447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  <p15:guide id="4" orient="horz" pos="24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9AC965-3DBE-47AE-81C0-8C23B370263F}"/>
              </a:ext>
            </a:extLst>
          </p:cNvPr>
          <p:cNvCxnSpPr/>
          <p:nvPr userDrawn="1"/>
        </p:nvCxnSpPr>
        <p:spPr>
          <a:xfrm>
            <a:off x="4152917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B345D-6ECD-4B25-B741-D306ED291B90}"/>
              </a:ext>
            </a:extLst>
          </p:cNvPr>
          <p:cNvCxnSpPr/>
          <p:nvPr userDrawn="1"/>
        </p:nvCxnSpPr>
        <p:spPr>
          <a:xfrm>
            <a:off x="8039151" y="1410881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056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F1AD5E1-596F-44FE-BB24-7F1520D02E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751251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F1AD5E1-596F-44FE-BB24-7F1520D02E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1591A3BB-35C0-46F1-913B-1F85EECFAB4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1354217"/>
          </a:xfrm>
        </p:spPr>
        <p:txBody>
          <a:bodyPr tIns="0" anchor="t">
            <a:spAutoFit/>
          </a:bodyPr>
          <a:lstStyle>
            <a:lvl1pPr algn="l">
              <a:lnSpc>
                <a:spcPct val="10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677108"/>
          </a:xfrm>
        </p:spPr>
        <p:txBody>
          <a:bodyPr tIns="0" bIns="18288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8668"/>
            <a:ext cx="2743200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7D801B6-A973-4D6D-8431-BA0D1481B3C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45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2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+ Pics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DE1C42F-82A3-49D7-9B58-607C4E4D58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53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22D68AC-932E-4B0C-90A5-71EE23ACE4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81534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D1A7CD19-76F6-4CBE-B54D-93302EA79B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77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69828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8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6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38375F-017C-4D3C-98B0-0B49D2AAE3BA}"/>
              </a:ext>
            </a:extLst>
          </p:cNvPr>
          <p:cNvCxnSpPr/>
          <p:nvPr userDrawn="1"/>
        </p:nvCxnSpPr>
        <p:spPr>
          <a:xfrm>
            <a:off x="3182137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52EB66-0BC5-4D65-9873-7791F0C2A2E0}"/>
              </a:ext>
            </a:extLst>
          </p:cNvPr>
          <p:cNvCxnSpPr/>
          <p:nvPr userDrawn="1"/>
        </p:nvCxnSpPr>
        <p:spPr>
          <a:xfrm>
            <a:off x="6096075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A66CFF-0E1D-4769-AC5A-FFCF982704C6}"/>
              </a:ext>
            </a:extLst>
          </p:cNvPr>
          <p:cNvCxnSpPr/>
          <p:nvPr userDrawn="1"/>
        </p:nvCxnSpPr>
        <p:spPr>
          <a:xfrm>
            <a:off x="9010013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788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+ Pics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299" y="6480164"/>
            <a:ext cx="5600702" cy="2376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[Footer, 10pt Arial]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7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4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632F1BF-A417-46F5-A2B0-EE338C9464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64EC32-C8D7-4696-8955-D27860B116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09935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BC96BB2-8963-4074-99F2-2BEB65D70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2387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3FAAAD28-DA69-4AAE-9FAD-9F27417572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3711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4716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2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1006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11006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441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4600" y="38441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21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teen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5300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600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95300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322327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266E99-6D42-417C-A216-84A2B3B715E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407664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54589B4-7F05-4C7A-A2EE-48FB0A13E0D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236964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2E9B699-079A-4F7A-A636-380F36093446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407664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401885D-5D62-448F-BC24-63F385C48568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9236964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7257D68F-E97D-4F92-A3D3-D1503CB5DE64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495299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7" name="Chart Placeholder 6">
            <a:extLst>
              <a:ext uri="{FF2B5EF4-FFF2-40B4-BE49-F238E27FC236}">
                <a16:creationId xmlns:a16="http://schemas.microsoft.com/office/drawing/2014/main" id="{3B3B5C6B-85C1-4026-8D2C-B5C2CE44A5D5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3409341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9950548D-185E-4E8F-ACC1-7147F8753B87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6323383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9" name="Chart Placeholder 6">
            <a:extLst>
              <a:ext uri="{FF2B5EF4-FFF2-40B4-BE49-F238E27FC236}">
                <a16:creationId xmlns:a16="http://schemas.microsoft.com/office/drawing/2014/main" id="{E621986D-B207-419E-8DB3-B0A4BB23DA35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9237662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0" name="Chart Placeholder 6">
            <a:extLst>
              <a:ext uri="{FF2B5EF4-FFF2-40B4-BE49-F238E27FC236}">
                <a16:creationId xmlns:a16="http://schemas.microsoft.com/office/drawing/2014/main" id="{4F23C499-BF0D-4A23-948D-7CF2255178FF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495299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>
            <a:extLst>
              <a:ext uri="{FF2B5EF4-FFF2-40B4-BE49-F238E27FC236}">
                <a16:creationId xmlns:a16="http://schemas.microsoft.com/office/drawing/2014/main" id="{86A17512-7EDD-4F1A-A28C-60AEB3A2B060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409341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2" name="Chart Placeholder 6">
            <a:extLst>
              <a:ext uri="{FF2B5EF4-FFF2-40B4-BE49-F238E27FC236}">
                <a16:creationId xmlns:a16="http://schemas.microsoft.com/office/drawing/2014/main" id="{565C587C-501C-4648-B14F-7472AC05189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323383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3" name="Chart Placeholder 6">
            <a:extLst>
              <a:ext uri="{FF2B5EF4-FFF2-40B4-BE49-F238E27FC236}">
                <a16:creationId xmlns:a16="http://schemas.microsoft.com/office/drawing/2014/main" id="{1EA84FC4-84EB-4A41-846C-1EEBF8A54C82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9237662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3253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538A-4A54-4A25-9BD2-E79855D6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08997-B423-407B-B60D-8D5DFC37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982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549D9-CB0B-4053-B4B8-18A9A6E3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072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XL Content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95299" y="495300"/>
            <a:ext cx="6096000" cy="243759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kumimoji="0" lang="en-US" sz="88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THANK</a:t>
            </a:r>
            <a:br>
              <a:rPr kumimoji="0" lang="en-US" sz="88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88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YOU</a:t>
            </a:r>
            <a:endParaRPr lang="en-US" sz="8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8847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5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65922E2-F175-43A5-BEF3-3E987A9397D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764574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65922E2-F175-43A5-BEF3-3E987A9397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4EF15769-D396-4F8C-B263-C2330A1F8F6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7FEED254-594A-4DEF-B14F-BB320B35E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D14B37AE-D376-4803-909C-43B768E77C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50164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CC3E13D1-E94F-4B4D-83D6-B5F06339C4E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0328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0A7BAA9-D280-435E-831E-F80E2AAA10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00656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F8319823-0FB9-4E89-AEE4-CE31D96494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50492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3429001"/>
            <a:ext cx="11201400" cy="1354217"/>
          </a:xfrm>
        </p:spPr>
        <p:txBody>
          <a:bodyPr tIns="0" anchor="t">
            <a:spAutoFit/>
          </a:bodyPr>
          <a:lstStyle>
            <a:lvl1pPr algn="l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4874170"/>
            <a:ext cx="2819400" cy="677108"/>
          </a:xfrm>
        </p:spPr>
        <p:txBody>
          <a:bodyPr tIns="0" bIns="18288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cap="all" baseline="0">
                <a:solidFill>
                  <a:schemeClr val="tx1"/>
                </a:solidFill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7300" y="4800601"/>
            <a:ext cx="2819400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algn="r"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A43BEBD-56B2-42F2-A52E-ADB299D805A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1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024" userDrawn="1">
          <p15:clr>
            <a:srgbClr val="FBAE40"/>
          </p15:clr>
        </p15:guide>
        <p15:guide id="3" orient="horz" pos="1896" userDrawn="1">
          <p15:clr>
            <a:srgbClr val="FBAE40"/>
          </p15:clr>
        </p15:guide>
        <p15:guide id="4" orient="horz" pos="27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409700"/>
            <a:ext cx="8382000" cy="2438401"/>
          </a:xfrm>
        </p:spPr>
        <p:txBody>
          <a:bodyPr tIns="0" anchor="t"/>
          <a:lstStyle>
            <a:lvl1pPr>
              <a:lnSpc>
                <a:spcPct val="100000"/>
              </a:lnSpc>
              <a:defRPr lang="en-US" sz="44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3848101"/>
            <a:ext cx="5600700" cy="2019300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54CFFDD-05DC-402C-8089-120C9C2FE8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9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1C84CC1-84B5-4D26-AEDB-357857ECF4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21040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1C84CC1-84B5-4D26-AEDB-357857ECF4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C1BFB45-C43D-4713-A656-53090907DA3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848099"/>
            <a:ext cx="11700254" cy="677108"/>
          </a:xfrm>
        </p:spPr>
        <p:txBody>
          <a:bodyPr wrap="square" tIns="0" anchor="t">
            <a:spAutoFit/>
          </a:bodyPr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5105400"/>
            <a:ext cx="2702663" cy="492443"/>
          </a:xfrm>
        </p:spPr>
        <p:txBody>
          <a:bodyPr wrap="none" tIns="182880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546317B-3751-4D87-BA2D-3B5F5976195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C5B92-BD5C-40B8-8837-AA1A4971E6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42716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16" userDrawn="1">
          <p15:clr>
            <a:srgbClr val="FBAE40"/>
          </p15:clr>
        </p15:guide>
        <p15:guide id="2" pos="55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5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848099"/>
            <a:ext cx="8382000" cy="1257301"/>
          </a:xfrm>
        </p:spPr>
        <p:txBody>
          <a:bodyPr tIns="0" anchor="t"/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299" y="5105400"/>
            <a:ext cx="2702663" cy="492443"/>
          </a:xfrm>
        </p:spPr>
        <p:txBody>
          <a:bodyPr wrap="none" tIns="182880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C5B92-BD5C-40B8-8837-AA1A4971E6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80D7819A-630E-44DC-929F-9334907748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48189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86C7584E-D951-44B3-B6A7-50BBD18EEA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6378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2B80078C-A569-4E2A-801C-5381A518F1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92756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83DF5146-688C-4FB5-8042-A8DDBF6B62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44567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4" name="Graphic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24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16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Icon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429001"/>
            <a:ext cx="8382000" cy="1447799"/>
          </a:xfrm>
        </p:spPr>
        <p:txBody>
          <a:bodyPr tIns="0" anchor="t"/>
          <a:lstStyle>
            <a:lvl1pPr>
              <a:lnSpc>
                <a:spcPct val="10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4876800"/>
            <a:ext cx="8382000" cy="492443"/>
          </a:xfrm>
        </p:spPr>
        <p:txBody>
          <a:bodyPr tIns="18288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7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72" userDrawn="1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large Ic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A779350-F79E-4670-8766-69328892C40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660442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A779350-F79E-4670-8766-69328892C4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30627E3-1DA9-4C85-BDEE-E3FA68038BF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409699"/>
            <a:ext cx="7848600" cy="1354217"/>
          </a:xfrm>
        </p:spPr>
        <p:txBody>
          <a:bodyPr wrap="square" tIns="0" anchor="t">
            <a:spAutoFit/>
          </a:bodyPr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3848101"/>
            <a:ext cx="5600700" cy="307777"/>
          </a:xfrm>
        </p:spPr>
        <p:txBody>
          <a:bodyPr tIns="0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72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vmlDrawing" Target="../drawings/vmlDrawing1.v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92A7798-F3DB-43C4-B103-4253CC2C0E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2743684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think-cell Slide" r:id="rId42" imgW="347" imgH="348" progId="TCLayout.ActiveDocument.1">
                  <p:embed/>
                </p:oleObj>
              </mc:Choice>
              <mc:Fallback>
                <p:oleObj name="think-cell Slide" r:id="rId42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92A7798-F3DB-43C4-B103-4253CC2C0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9442B51-3222-4383-9C98-1E5D34F0910A}"/>
              </a:ext>
            </a:extLst>
          </p:cNvPr>
          <p:cNvSpPr/>
          <p:nvPr userDrawn="1">
            <p:custDataLst>
              <p:tags r:id="rId4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5431E2-DC1C-4926-9681-B5EB493C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11201401" cy="419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B30FB-4B8F-4B77-AC4C-E2E31B214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299" y="1409700"/>
            <a:ext cx="11201401" cy="44577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71868-C853-40C5-8660-D23F908B5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9755" y="6480164"/>
            <a:ext cx="496945" cy="2376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Rectangle 23">
            <a:extLst>
              <a:ext uri="{FF2B5EF4-FFF2-40B4-BE49-F238E27FC236}">
                <a16:creationId xmlns:a16="http://schemas.microsoft.com/office/drawing/2014/main" id="{D7686E33-694A-4833-A47B-FAB757D2534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594837" y="6478016"/>
            <a:ext cx="411843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b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" dirty="0">
                <a:solidFill>
                  <a:schemeClr val="accent3"/>
                </a:solidFill>
                <a:latin typeface="+mn-lt"/>
                <a:cs typeface="Arial" panose="020B0604020202020204" pitchFamily="34" charset="0"/>
              </a:rPr>
              <a:t>Honeywell Confidential - ©2020 by Honeywell International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6146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675" r:id="rId3"/>
    <p:sldLayoutId id="2147483679" r:id="rId4"/>
    <p:sldLayoutId id="2147483651" r:id="rId5"/>
    <p:sldLayoutId id="2147483666" r:id="rId6"/>
    <p:sldLayoutId id="2147483667" r:id="rId7"/>
    <p:sldLayoutId id="2147483673" r:id="rId8"/>
    <p:sldLayoutId id="2147483674" r:id="rId9"/>
    <p:sldLayoutId id="2147483678" r:id="rId10"/>
    <p:sldLayoutId id="2147483665" r:id="rId11"/>
    <p:sldLayoutId id="2147483657" r:id="rId12"/>
    <p:sldLayoutId id="2147483670" r:id="rId13"/>
    <p:sldLayoutId id="2147483650" r:id="rId14"/>
    <p:sldLayoutId id="2147483656" r:id="rId15"/>
    <p:sldLayoutId id="2147483664" r:id="rId16"/>
    <p:sldLayoutId id="2147483661" r:id="rId17"/>
    <p:sldLayoutId id="2147483658" r:id="rId18"/>
    <p:sldLayoutId id="2147483662" r:id="rId19"/>
    <p:sldLayoutId id="2147483659" r:id="rId20"/>
    <p:sldLayoutId id="2147483663" r:id="rId21"/>
    <p:sldLayoutId id="2147483660" r:id="rId22"/>
    <p:sldLayoutId id="2147483654" r:id="rId23"/>
    <p:sldLayoutId id="2147483655" r:id="rId24"/>
    <p:sldLayoutId id="2147483692" r:id="rId25"/>
    <p:sldLayoutId id="2147483693" r:id="rId26"/>
    <p:sldLayoutId id="2147483694" r:id="rId27"/>
    <p:sldLayoutId id="2147483695" r:id="rId28"/>
    <p:sldLayoutId id="2147483696" r:id="rId29"/>
    <p:sldLayoutId id="2147483697" r:id="rId30"/>
    <p:sldLayoutId id="2147483698" r:id="rId31"/>
    <p:sldLayoutId id="2147483699" r:id="rId32"/>
    <p:sldLayoutId id="2147483700" r:id="rId33"/>
    <p:sldLayoutId id="2147483701" r:id="rId34"/>
    <p:sldLayoutId id="2147483702" r:id="rId35"/>
    <p:sldLayoutId id="2147483703" r:id="rId36"/>
    <p:sldLayoutId id="2147483710" r:id="rId37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30225" indent="-2460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‒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429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6">
            <a:lumMod val="2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74725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5C5C5C"/>
        </a:buClr>
        <a:buFont typeface="Arial" panose="020B0604020202020204" pitchFamily="34" charset="0"/>
        <a:buChar char="‒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DE53C"/>
          </p15:clr>
        </p15:guide>
        <p15:guide id="2" pos="3840" userDrawn="1">
          <p15:clr>
            <a:srgbClr val="9FCC3B"/>
          </p15:clr>
        </p15:guide>
        <p15:guide id="3" orient="horz" pos="312" userDrawn="1">
          <p15:clr>
            <a:srgbClr val="9FCC3B"/>
          </p15:clr>
        </p15:guide>
        <p15:guide id="4" orient="horz" pos="4008" userDrawn="1">
          <p15:clr>
            <a:srgbClr val="FDE53C"/>
          </p15:clr>
        </p15:guide>
        <p15:guide id="6" pos="7368" userDrawn="1">
          <p15:clr>
            <a:srgbClr val="9FCC3B"/>
          </p15:clr>
        </p15:guide>
        <p15:guide id="7" orient="horz" pos="3696" userDrawn="1">
          <p15:clr>
            <a:srgbClr val="9FCC3B"/>
          </p15:clr>
        </p15:guide>
        <p15:guide id="9" orient="horz" pos="576" userDrawn="1">
          <p15:clr>
            <a:srgbClr val="9FCC3B"/>
          </p15:clr>
        </p15:guide>
        <p15:guide id="10" orient="horz" pos="888" userDrawn="1">
          <p15:clr>
            <a:srgbClr val="9FCC3B"/>
          </p15:clr>
        </p15:guide>
        <p15:guide id="11" orient="horz" pos="2304" userDrawn="1">
          <p15:clr>
            <a:srgbClr val="9FCC3B"/>
          </p15:clr>
        </p15:guide>
        <p15:guide id="12" userDrawn="1">
          <p15:clr>
            <a:srgbClr val="000000"/>
          </p15:clr>
        </p15:guide>
        <p15:guide id="13" pos="7680" userDrawn="1">
          <p15:clr>
            <a:srgbClr val="000000"/>
          </p15:clr>
        </p15:guide>
        <p15:guide id="14" orient="horz" userDrawn="1">
          <p15:clr>
            <a:srgbClr val="000000"/>
          </p15:clr>
        </p15:guide>
        <p15:guide id="15" orient="horz" pos="4320" userDrawn="1">
          <p15:clr>
            <a:srgbClr val="000000"/>
          </p15:clr>
        </p15:guide>
        <p15:guide id="16" pos="31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1.xml"/><Relationship Id="rId7" Type="http://schemas.openxmlformats.org/officeDocument/2006/relationships/image" Target="../media/image25.png"/><Relationship Id="rId2" Type="http://schemas.openxmlformats.org/officeDocument/2006/relationships/tags" Target="../tags/tag3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3.xml"/><Relationship Id="rId7" Type="http://schemas.openxmlformats.org/officeDocument/2006/relationships/image" Target="../media/image25.png"/><Relationship Id="rId2" Type="http://schemas.openxmlformats.org/officeDocument/2006/relationships/tags" Target="../tags/tag3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1.emf"/><Relationship Id="rId2" Type="http://schemas.openxmlformats.org/officeDocument/2006/relationships/tags" Target="../tags/tag34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6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7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8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2.png"/><Relationship Id="rId2" Type="http://schemas.openxmlformats.org/officeDocument/2006/relationships/tags" Target="../tags/tag39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2.png"/><Relationship Id="rId2" Type="http://schemas.openxmlformats.org/officeDocument/2006/relationships/tags" Target="../tags/tag40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5.png"/><Relationship Id="rId2" Type="http://schemas.openxmlformats.org/officeDocument/2006/relationships/tags" Target="../tags/tag4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5.xml"/><Relationship Id="rId7" Type="http://schemas.openxmlformats.org/officeDocument/2006/relationships/image" Target="../media/image8.jpeg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36.png"/><Relationship Id="rId2" Type="http://schemas.openxmlformats.org/officeDocument/2006/relationships/tags" Target="../tags/tag4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tags" Target="../tags/tag45.xm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tags" Target="../tags/tag4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11" Type="http://schemas.openxmlformats.org/officeDocument/2006/relationships/image" Target="../media/image41.png"/><Relationship Id="rId5" Type="http://schemas.openxmlformats.org/officeDocument/2006/relationships/oleObject" Target="../embeddings/oleObject14.bin"/><Relationship Id="rId15" Type="http://schemas.openxmlformats.org/officeDocument/2006/relationships/image" Target="../media/image45.jpeg"/><Relationship Id="rId10" Type="http://schemas.openxmlformats.org/officeDocument/2006/relationships/image" Target="../media/image40.png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46.jpeg"/><Relationship Id="rId2" Type="http://schemas.openxmlformats.org/officeDocument/2006/relationships/tags" Target="../tags/tag46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49.xml"/><Relationship Id="rId7" Type="http://schemas.openxmlformats.org/officeDocument/2006/relationships/image" Target="../media/image47.png"/><Relationship Id="rId2" Type="http://schemas.openxmlformats.org/officeDocument/2006/relationships/tags" Target="../tags/tag48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51.xml"/><Relationship Id="rId7" Type="http://schemas.openxmlformats.org/officeDocument/2006/relationships/image" Target="../media/image47.png"/><Relationship Id="rId2" Type="http://schemas.openxmlformats.org/officeDocument/2006/relationships/tags" Target="../tags/tag50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53.xml"/><Relationship Id="rId7" Type="http://schemas.openxmlformats.org/officeDocument/2006/relationships/image" Target="../media/image51.png"/><Relationship Id="rId2" Type="http://schemas.openxmlformats.org/officeDocument/2006/relationships/tags" Target="../tags/tag5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54.png"/><Relationship Id="rId2" Type="http://schemas.openxmlformats.org/officeDocument/2006/relationships/tags" Target="../tags/tag5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57.xml"/><Relationship Id="rId7" Type="http://schemas.openxmlformats.org/officeDocument/2006/relationships/image" Target="../media/image55.png"/><Relationship Id="rId2" Type="http://schemas.openxmlformats.org/officeDocument/2006/relationships/tags" Target="../tags/tag56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59.xml"/><Relationship Id="rId7" Type="http://schemas.openxmlformats.org/officeDocument/2006/relationships/image" Target="../media/image54.png"/><Relationship Id="rId2" Type="http://schemas.openxmlformats.org/officeDocument/2006/relationships/tags" Target="../tags/tag58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7" Type="http://schemas.openxmlformats.org/officeDocument/2006/relationships/image" Target="../media/image59.png"/><Relationship Id="rId2" Type="http://schemas.openxmlformats.org/officeDocument/2006/relationships/tags" Target="../tags/tag60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tags" Target="../tags/tag17.xml"/><Relationship Id="rId7" Type="http://schemas.openxmlformats.org/officeDocument/2006/relationships/image" Target="../media/image12.png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tags" Target="../tags/tag63.xml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tags" Target="../tags/tag6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.emf"/><Relationship Id="rId11" Type="http://schemas.openxmlformats.org/officeDocument/2006/relationships/image" Target="../media/image64.png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63.png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9.xml"/><Relationship Id="rId7" Type="http://schemas.openxmlformats.org/officeDocument/2006/relationships/image" Target="../media/image14.jpeg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tags" Target="../tags/tag21.xml"/><Relationship Id="rId7" Type="http://schemas.openxmlformats.org/officeDocument/2006/relationships/image" Target="../media/image18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tags" Target="../tags/tag25.xml"/><Relationship Id="rId7" Type="http://schemas.openxmlformats.org/officeDocument/2006/relationships/image" Target="../media/image20.jpeg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3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tags" Target="../tags/tag27.xml"/><Relationship Id="rId7" Type="http://schemas.openxmlformats.org/officeDocument/2006/relationships/image" Target="../media/image20.jpeg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9.xml"/><Relationship Id="rId7" Type="http://schemas.openxmlformats.org/officeDocument/2006/relationships/image" Target="../media/image1.emf"/><Relationship Id="rId2" Type="http://schemas.openxmlformats.org/officeDocument/2006/relationships/tags" Target="../tags/tag28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9A88-40BC-498F-A496-230917BC7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6213844" cy="20193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Literature Review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/>
              <a:t>VI-SLAM</a:t>
            </a:r>
            <a:br>
              <a:rPr lang="en-US" dirty="0"/>
            </a:br>
            <a:r>
              <a:rPr lang="en-US" dirty="0"/>
              <a:t>VINS-Mono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67286C6-EE84-49FB-80ED-89E9CA40BB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Ritvik Pandey</a:t>
            </a:r>
          </a:p>
          <a:p>
            <a:pPr lvl="1"/>
            <a:r>
              <a:rPr lang="en-US" dirty="0"/>
              <a:t>Intern H402743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2E0E4-01A1-4C54-9EE7-019C7AA10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EB09EA-9CA7-4BA1-BA03-DEEDCA49E371}" type="datetime4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June 30, 2020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2982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8737A7-0F9C-4067-B30C-709DBD9FA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8737A7-0F9C-4067-B30C-709DBD9FA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1C18BE-35A2-4974-B244-A8359C06B26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Dynamic observational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3004479"/>
          </a:xfrm>
        </p:spPr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Usage</a:t>
            </a:r>
          </a:p>
          <a:p>
            <a:pPr lvl="1"/>
            <a:r>
              <a:rPr lang="en-US" dirty="0"/>
              <a:t>Serves as both control and state estimation of the </a:t>
            </a:r>
            <a:r>
              <a:rPr lang="en-US" b="1" dirty="0"/>
              <a:t>filtering pipeline</a:t>
            </a:r>
          </a:p>
          <a:p>
            <a:pPr marL="0" lvl="1" indent="0">
              <a:buNone/>
            </a:pPr>
            <a:r>
              <a:rPr lang="en-US" b="1" dirty="0">
                <a:solidFill>
                  <a:prstClr val="black"/>
                </a:solidFill>
              </a:rPr>
              <a:t>Need</a:t>
            </a:r>
          </a:p>
          <a:p>
            <a:pPr lvl="1"/>
            <a:r>
              <a:rPr lang="en-US" dirty="0"/>
              <a:t>In real world, data arrives with lag so an estimation is need of state of drone at each moment in time</a:t>
            </a:r>
          </a:p>
          <a:p>
            <a:pPr marL="0" lvl="1" indent="0">
              <a:buNone/>
            </a:pPr>
            <a:endParaRPr lang="en-US" b="1" dirty="0">
              <a:solidFill>
                <a:prstClr val="black"/>
              </a:solidFill>
            </a:endParaRP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80D53-60DD-467D-BEC9-3253DC350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Prediction of state using previous state and control vector with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924F27-1E40-4163-B67E-CC2D307C9775}"/>
                  </a:ext>
                </a:extLst>
              </p:cNvPr>
              <p:cNvSpPr txBox="1"/>
              <p:nvPr/>
            </p:nvSpPr>
            <p:spPr>
              <a:xfrm>
                <a:off x="495299" y="4551835"/>
                <a:ext cx="5372101" cy="8964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36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dirty="0"/>
                          <m:t>[</m:t>
                        </m:r>
                        <m:sSubSup>
                          <m:sSub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sSubSup>
                          <m:sSubSup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r>
                          <a:rPr lang="en-US" sz="3600" dirty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sSubSup>
                          <m:sSubSup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sSubSup>
                          <m:sSubSup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]</m:t>
                        </m:r>
                      </m:e>
                      <m:sup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algn="ctr"/>
                <a:r>
                  <a:rPr lang="en-US" b="1" dirty="0"/>
                  <a:t>IMU measurement at any time 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924F27-1E40-4163-B67E-CC2D307C9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9" y="4551835"/>
                <a:ext cx="5372101" cy="896464"/>
              </a:xfrm>
              <a:prstGeom prst="rect">
                <a:avLst/>
              </a:prstGeom>
              <a:blipFill>
                <a:blip r:embed="rId7"/>
                <a:stretch>
                  <a:fillRect t="-14286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61BFFE-9437-422F-ABC1-556E3026FF0B}"/>
                  </a:ext>
                </a:extLst>
              </p:cNvPr>
              <p:cNvSpPr txBox="1"/>
              <p:nvPr/>
            </p:nvSpPr>
            <p:spPr>
              <a:xfrm>
                <a:off x="7203487" y="1194157"/>
                <a:ext cx="399626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i="1" dirty="0"/>
                  <a:t> = 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60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i="1" dirty="0"/>
                  <a:t>)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3600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61BFFE-9437-422F-ABC1-556E3026F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487" y="1194157"/>
                <a:ext cx="3996268" cy="553998"/>
              </a:xfrm>
              <a:prstGeom prst="rect">
                <a:avLst/>
              </a:prstGeom>
              <a:blipFill>
                <a:blip r:embed="rId8"/>
                <a:stretch>
                  <a:fillRect t="-25275" b="-48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>
            <a:extLst>
              <a:ext uri="{FF2B5EF4-FFF2-40B4-BE49-F238E27FC236}">
                <a16:creationId xmlns:a16="http://schemas.microsoft.com/office/drawing/2014/main" id="{609F11B4-359C-4742-B887-BD8E0EF04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20445" y="2446486"/>
            <a:ext cx="3562351" cy="330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69DDBF-8829-4A29-BC67-8DF96A755B7A}"/>
              </a:ext>
            </a:extLst>
          </p:cNvPr>
          <p:cNvSpPr txBox="1"/>
          <p:nvPr/>
        </p:nvSpPr>
        <p:spPr>
          <a:xfrm>
            <a:off x="8174295" y="2016160"/>
            <a:ext cx="205465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Prediction Phase</a:t>
            </a:r>
          </a:p>
        </p:txBody>
      </p:sp>
    </p:spTree>
    <p:extLst>
      <p:ext uri="{BB962C8B-B14F-4D97-AF65-F5344CB8AC3E}">
        <p14:creationId xmlns:p14="http://schemas.microsoft.com/office/powerpoint/2010/main" val="995361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8737A7-0F9C-4067-B30C-709DBD9FA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2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8737A7-0F9C-4067-B30C-709DBD9FA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1C18BE-35A2-4974-B244-A8359C06B26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Dynamic observational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3004479"/>
          </a:xfrm>
        </p:spPr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Usage</a:t>
            </a:r>
          </a:p>
          <a:p>
            <a:pPr lvl="1"/>
            <a:r>
              <a:rPr lang="en-US" dirty="0"/>
              <a:t>Serves as both control and state estimation of the </a:t>
            </a:r>
            <a:r>
              <a:rPr lang="en-US" b="1" dirty="0"/>
              <a:t>filtering pipeline</a:t>
            </a:r>
          </a:p>
          <a:p>
            <a:pPr marL="0" lvl="1" indent="0">
              <a:buNone/>
            </a:pPr>
            <a:r>
              <a:rPr lang="en-US" b="1" dirty="0">
                <a:solidFill>
                  <a:prstClr val="black"/>
                </a:solidFill>
              </a:rPr>
              <a:t>Need</a:t>
            </a:r>
          </a:p>
          <a:p>
            <a:pPr lvl="1"/>
            <a:r>
              <a:rPr lang="en-US" dirty="0"/>
              <a:t>In real world, data arrives with lag so an estimation is need of state of drone at each moment in time</a:t>
            </a:r>
          </a:p>
          <a:p>
            <a:pPr marL="0" lvl="1" indent="0">
              <a:buNone/>
            </a:pPr>
            <a:endParaRPr lang="en-US" b="1" dirty="0">
              <a:solidFill>
                <a:prstClr val="black"/>
              </a:solidFill>
            </a:endParaRP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80D53-60DD-467D-BEC9-3253DC350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Prediction of state using previous state and control vector with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924F27-1E40-4163-B67E-CC2D307C9775}"/>
                  </a:ext>
                </a:extLst>
              </p:cNvPr>
              <p:cNvSpPr txBox="1"/>
              <p:nvPr/>
            </p:nvSpPr>
            <p:spPr>
              <a:xfrm>
                <a:off x="495299" y="4551835"/>
                <a:ext cx="5372101" cy="8964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36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dirty="0"/>
                          <m:t>[</m:t>
                        </m:r>
                        <m:sSubSup>
                          <m:sSub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sSubSup>
                          <m:sSubSup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r>
                          <a:rPr lang="en-US" sz="3600" dirty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sSubSup>
                          <m:sSubSup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sSubSup>
                          <m:sSubSup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]</m:t>
                        </m:r>
                      </m:e>
                      <m:sup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algn="ctr"/>
                <a:r>
                  <a:rPr lang="en-US" b="1" dirty="0"/>
                  <a:t>IMU measurement at any time 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924F27-1E40-4163-B67E-CC2D307C9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9" y="4551835"/>
                <a:ext cx="5372101" cy="896464"/>
              </a:xfrm>
              <a:prstGeom prst="rect">
                <a:avLst/>
              </a:prstGeom>
              <a:blipFill>
                <a:blip r:embed="rId7"/>
                <a:stretch>
                  <a:fillRect t="-14286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61BFFE-9437-422F-ABC1-556E3026FF0B}"/>
                  </a:ext>
                </a:extLst>
              </p:cNvPr>
              <p:cNvSpPr txBox="1"/>
              <p:nvPr/>
            </p:nvSpPr>
            <p:spPr>
              <a:xfrm>
                <a:off x="7203487" y="1194157"/>
                <a:ext cx="399626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i="1" dirty="0"/>
                  <a:t> = 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60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i="1" dirty="0"/>
                  <a:t>)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3600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61BFFE-9437-422F-ABC1-556E3026F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487" y="1194157"/>
                <a:ext cx="3996268" cy="553998"/>
              </a:xfrm>
              <a:prstGeom prst="rect">
                <a:avLst/>
              </a:prstGeom>
              <a:blipFill>
                <a:blip r:embed="rId8"/>
                <a:stretch>
                  <a:fillRect t="-25275" b="-48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>
            <a:extLst>
              <a:ext uri="{FF2B5EF4-FFF2-40B4-BE49-F238E27FC236}">
                <a16:creationId xmlns:a16="http://schemas.microsoft.com/office/drawing/2014/main" id="{2AF4FC84-2B45-44F1-A0A6-BAF6E6849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54133" y="2027912"/>
            <a:ext cx="6451600" cy="356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627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9A88-40BC-498F-A496-230917BC7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5600700" cy="20193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VINS-MONO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Modules and working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931344-B63A-4C5F-9B85-6372B6607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2C2F6-491A-44E6-B818-5FD5EEA2B2B8}" type="datetime4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June 30, 2020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652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6D64B0A-36B9-4EAB-B165-3374A2835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31121" flipH="1">
            <a:off x="4050712" y="3567371"/>
            <a:ext cx="2574132" cy="2308325"/>
          </a:xfrm>
          <a:prstGeom prst="rect">
            <a:avLst/>
          </a:prstGeom>
        </p:spPr>
      </p:pic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84E18BE-06F0-4A0F-B959-AEE9394047C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6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84E18BE-06F0-4A0F-B959-AEE9394047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592975B-8437-403E-ADEF-FE4B22D8446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540982"/>
            <a:ext cx="5372100" cy="2409226"/>
          </a:xfrm>
        </p:spPr>
        <p:txBody>
          <a:bodyPr/>
          <a:lstStyle/>
          <a:p>
            <a:pPr lvl="0"/>
            <a:r>
              <a:rPr lang="en-US" sz="2800" dirty="0"/>
              <a:t>Local odometry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What is happening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Optimizing for local odometry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Relation with previous few frames and using intermediate IMU data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A94118-0CDC-4BFF-84BF-5F09FB36388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540982"/>
            <a:ext cx="5372100" cy="2738410"/>
          </a:xfrm>
        </p:spPr>
        <p:txBody>
          <a:bodyPr/>
          <a:lstStyle/>
          <a:p>
            <a:pPr lvl="0"/>
            <a:r>
              <a:rPr lang="en-US" sz="2800" dirty="0"/>
              <a:t>Global odometry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What is global picture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Taking previously accumulated errors in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Relation with frames acquired long time back and visiting same point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80D53-60DD-467D-BEC9-3253DC350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5993367"/>
            <a:ext cx="12192000" cy="369332"/>
          </a:xfrm>
        </p:spPr>
        <p:txBody>
          <a:bodyPr/>
          <a:lstStyle/>
          <a:p>
            <a:r>
              <a:rPr lang="en-US" sz="2000" dirty="0"/>
              <a:t>As new frames arrive, we push older keyframes to pose graph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24FB3F8-47CF-4E17-9AD2-083C283D0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299"/>
            <a:ext cx="11201401" cy="61555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VINS-Mono: 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C514C0-877D-4881-9C2B-7E8C1FF03524}"/>
              </a:ext>
            </a:extLst>
          </p:cNvPr>
          <p:cNvSpPr txBox="1"/>
          <p:nvPr/>
        </p:nvSpPr>
        <p:spPr>
          <a:xfrm>
            <a:off x="495300" y="1110852"/>
            <a:ext cx="11201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/>
              <a:t>State of the art tightly coupled non-linear optimization based SLAM 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93C8C9-68BC-43C9-9E03-5228302030D2}"/>
              </a:ext>
            </a:extLst>
          </p:cNvPr>
          <p:cNvSpPr txBox="1"/>
          <p:nvPr/>
        </p:nvSpPr>
        <p:spPr>
          <a:xfrm>
            <a:off x="7297100" y="4721533"/>
            <a:ext cx="2931160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GLOBAL POSE GRAPH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184A8C-9EE2-4499-A743-A15BFF37D3C0}"/>
              </a:ext>
            </a:extLst>
          </p:cNvPr>
          <p:cNvSpPr txBox="1"/>
          <p:nvPr/>
        </p:nvSpPr>
        <p:spPr>
          <a:xfrm>
            <a:off x="1383951" y="4704064"/>
            <a:ext cx="2178685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SLIDING WINDOW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32CACE-F705-4884-831C-5136222A2AEE}"/>
              </a:ext>
            </a:extLst>
          </p:cNvPr>
          <p:cNvCxnSpPr>
            <a:stCxn id="17" idx="3"/>
          </p:cNvCxnSpPr>
          <p:nvPr/>
        </p:nvCxnSpPr>
        <p:spPr>
          <a:xfrm>
            <a:off x="3562636" y="4888730"/>
            <a:ext cx="6253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55140A-9662-4AF6-8646-AB054540B08A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555801" y="4906199"/>
            <a:ext cx="7412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795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25991E2-8E77-402E-909B-96989CACACB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0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25991E2-8E77-402E-909B-96989CACAC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A9EFB7D-4E71-4B8E-B7F1-2169963A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VINS-Mono: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8DB73-23DC-4549-9497-A05FBB85F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905001"/>
            <a:ext cx="5372100" cy="4457700"/>
          </a:xfrm>
        </p:spPr>
        <p:txBody>
          <a:bodyPr/>
          <a:lstStyle/>
          <a:p>
            <a:r>
              <a:rPr lang="en-US" dirty="0"/>
              <a:t>Pre-processing</a:t>
            </a:r>
          </a:p>
          <a:p>
            <a:pPr lvl="1">
              <a:buNone/>
            </a:pPr>
            <a:r>
              <a:rPr lang="en-US" dirty="0"/>
              <a:t>Camera and IMU data is pre-processed and corrected for error before it is sent to any other module</a:t>
            </a:r>
          </a:p>
          <a:p>
            <a:r>
              <a:rPr lang="en-US" dirty="0"/>
              <a:t>Initialization</a:t>
            </a:r>
          </a:p>
          <a:p>
            <a:pPr lvl="1">
              <a:buNone/>
            </a:pPr>
            <a:r>
              <a:rPr lang="en-US" dirty="0"/>
              <a:t>Getting initial estimation of position, velocity, orientation and scale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Core VIO algorithms</a:t>
            </a:r>
          </a:p>
          <a:p>
            <a:pPr lvl="1">
              <a:buNone/>
            </a:pPr>
            <a:r>
              <a:rPr lang="en-US" dirty="0">
                <a:solidFill>
                  <a:prstClr val="black"/>
                </a:solidFill>
              </a:rPr>
              <a:t>Successively updating state from previous state and new visual and </a:t>
            </a:r>
            <a:r>
              <a:rPr lang="en-US" dirty="0" err="1">
                <a:solidFill>
                  <a:prstClr val="black"/>
                </a:solidFill>
              </a:rPr>
              <a:t>Imu</a:t>
            </a:r>
            <a:r>
              <a:rPr lang="en-US" dirty="0">
                <a:solidFill>
                  <a:prstClr val="black"/>
                </a:solidFill>
              </a:rPr>
              <a:t> feeds.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8D7555-CE33-4267-9987-E5FF8C3A9CD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905001"/>
            <a:ext cx="5372100" cy="4457700"/>
          </a:xfrm>
        </p:spPr>
        <p:txBody>
          <a:bodyPr/>
          <a:lstStyle/>
          <a:p>
            <a:pPr lvl="0">
              <a:buFont typeface="+mj-lt"/>
              <a:buAutoNum type="arabicPeriod" startAt="4"/>
            </a:pPr>
            <a:r>
              <a:rPr lang="en-US" dirty="0" err="1">
                <a:solidFill>
                  <a:prstClr val="black"/>
                </a:solidFill>
              </a:rPr>
              <a:t>Relocalization</a:t>
            </a:r>
            <a:endParaRPr lang="en-US" dirty="0">
              <a:solidFill>
                <a:prstClr val="black"/>
              </a:solidFill>
            </a:endParaRPr>
          </a:p>
          <a:p>
            <a:pPr lvl="1">
              <a:buNone/>
            </a:pPr>
            <a:r>
              <a:rPr lang="en-US" dirty="0">
                <a:solidFill>
                  <a:prstClr val="black"/>
                </a:solidFill>
              </a:rPr>
              <a:t>On loop closure, the sliding window is optimized for newer position in space based on closure constraints</a:t>
            </a:r>
          </a:p>
          <a:p>
            <a:pPr lvl="0">
              <a:buAutoNum type="arabicPeriod" startAt="4"/>
            </a:pPr>
            <a:r>
              <a:rPr lang="en-US" dirty="0">
                <a:solidFill>
                  <a:prstClr val="black"/>
                </a:solidFill>
              </a:rPr>
              <a:t>Global pose graph optimization</a:t>
            </a:r>
          </a:p>
          <a:p>
            <a:pPr lvl="1">
              <a:buNone/>
            </a:pPr>
            <a:r>
              <a:rPr lang="en-US" dirty="0">
                <a:solidFill>
                  <a:prstClr val="black"/>
                </a:solidFill>
              </a:rPr>
              <a:t>After </a:t>
            </a:r>
            <a:r>
              <a:rPr lang="en-US" dirty="0" err="1">
                <a:solidFill>
                  <a:prstClr val="black"/>
                </a:solidFill>
              </a:rPr>
              <a:t>relocalization</a:t>
            </a:r>
            <a:r>
              <a:rPr lang="en-US" dirty="0">
                <a:solidFill>
                  <a:prstClr val="black"/>
                </a:solidFill>
              </a:rPr>
              <a:t>, previous pose graph must be adjusted accordingly </a:t>
            </a:r>
          </a:p>
          <a:p>
            <a:pPr lvl="0">
              <a:buAutoNum type="arabicPeriod" startAt="4"/>
            </a:pPr>
            <a:r>
              <a:rPr lang="en-US" dirty="0">
                <a:solidFill>
                  <a:prstClr val="black"/>
                </a:solidFill>
              </a:rPr>
              <a:t>Temporal </a:t>
            </a:r>
            <a:r>
              <a:rPr lang="en-US" dirty="0" err="1">
                <a:solidFill>
                  <a:prstClr val="black"/>
                </a:solidFill>
              </a:rPr>
              <a:t>Caliberation</a:t>
            </a:r>
            <a:endParaRPr lang="en-US" dirty="0">
              <a:solidFill>
                <a:prstClr val="black"/>
              </a:solidFill>
            </a:endParaRPr>
          </a:p>
          <a:p>
            <a:pPr lvl="1">
              <a:buNone/>
            </a:pPr>
            <a:r>
              <a:rPr lang="en-US" dirty="0">
                <a:solidFill>
                  <a:prstClr val="black"/>
                </a:solidFill>
              </a:rPr>
              <a:t>Additionally, time delay b/w visual and IMU data must be estimated</a:t>
            </a:r>
          </a:p>
          <a:p>
            <a:pPr>
              <a:buAutoNum type="arabicPeriod" startAt="4"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F5FAD3-BD54-4DFF-AA2C-FB3A7746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7F6EF-411F-41B6-BAE3-3368D41070EF}"/>
              </a:ext>
            </a:extLst>
          </p:cNvPr>
          <p:cNvSpPr txBox="1"/>
          <p:nvPr/>
        </p:nvSpPr>
        <p:spPr>
          <a:xfrm>
            <a:off x="495300" y="1110852"/>
            <a:ext cx="11201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/>
              <a:t>State of the art tightly coupled non-linear optimization based SLAM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17404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25991E2-8E77-402E-909B-96989CACACB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4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25991E2-8E77-402E-909B-96989CACAC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A9EFB7D-4E71-4B8E-B7F1-2169963A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299"/>
            <a:ext cx="11201401" cy="61555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VINS-Mono: Introduction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F5FAD3-BD54-4DFF-AA2C-FB3A7746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7F6EF-411F-41B6-BAE3-3368D41070EF}"/>
              </a:ext>
            </a:extLst>
          </p:cNvPr>
          <p:cNvSpPr txBox="1"/>
          <p:nvPr/>
        </p:nvSpPr>
        <p:spPr>
          <a:xfrm>
            <a:off x="495300" y="1110852"/>
            <a:ext cx="11201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State of the art tightly coupled non-linear optimization based SLAM 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6893827-1B80-4AD3-9BFD-7651D904F5A9}"/>
              </a:ext>
            </a:extLst>
          </p:cNvPr>
          <p:cNvGrpSpPr/>
          <p:nvPr/>
        </p:nvGrpSpPr>
        <p:grpSpPr>
          <a:xfrm>
            <a:off x="143258" y="1387851"/>
            <a:ext cx="11689077" cy="5127962"/>
            <a:chOff x="143258" y="1317619"/>
            <a:chExt cx="11689077" cy="519819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B89BF7-654F-4991-85AC-9BEF4DCF9558}"/>
                </a:ext>
              </a:extLst>
            </p:cNvPr>
            <p:cNvSpPr txBox="1"/>
            <p:nvPr/>
          </p:nvSpPr>
          <p:spPr>
            <a:xfrm>
              <a:off x="4907860" y="1605838"/>
              <a:ext cx="1948570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Pre-Processing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B3F2F0D-1998-4790-AF78-59B2D48B4A71}"/>
                </a:ext>
              </a:extLst>
            </p:cNvPr>
            <p:cNvSpPr txBox="1"/>
            <p:nvPr/>
          </p:nvSpPr>
          <p:spPr>
            <a:xfrm>
              <a:off x="607051" y="1455772"/>
              <a:ext cx="1031249" cy="3693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Camera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34817D-1012-42BB-8704-406D0E4A602B}"/>
                </a:ext>
              </a:extLst>
            </p:cNvPr>
            <p:cNvSpPr txBox="1"/>
            <p:nvPr/>
          </p:nvSpPr>
          <p:spPr>
            <a:xfrm>
              <a:off x="570218" y="1940830"/>
              <a:ext cx="1117193" cy="36933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IMU data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B21B8E2-0F91-450D-9603-F12161A6E16A}"/>
                </a:ext>
              </a:extLst>
            </p:cNvPr>
            <p:cNvCxnSpPr>
              <a:cxnSpLocks/>
              <a:stCxn id="14" idx="3"/>
              <a:endCxn id="13" idx="1"/>
            </p:cNvCxnSpPr>
            <p:nvPr/>
          </p:nvCxnSpPr>
          <p:spPr>
            <a:xfrm>
              <a:off x="1638300" y="1640438"/>
              <a:ext cx="3269560" cy="1500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E87010B-0289-4D16-AF58-A8ECFD56DEED}"/>
                </a:ext>
              </a:extLst>
            </p:cNvPr>
            <p:cNvCxnSpPr>
              <a:cxnSpLocks/>
              <a:stCxn id="15" idx="3"/>
              <a:endCxn id="13" idx="1"/>
            </p:cNvCxnSpPr>
            <p:nvPr/>
          </p:nvCxnSpPr>
          <p:spPr>
            <a:xfrm flipV="1">
              <a:off x="1687411" y="1790504"/>
              <a:ext cx="3220449" cy="3349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66D38D8-139B-4E0E-8311-294CE9E9D8B5}"/>
                </a:ext>
              </a:extLst>
            </p:cNvPr>
            <p:cNvCxnSpPr>
              <a:cxnSpLocks/>
              <a:stCxn id="13" idx="3"/>
              <a:endCxn id="19" idx="1"/>
            </p:cNvCxnSpPr>
            <p:nvPr/>
          </p:nvCxnSpPr>
          <p:spPr>
            <a:xfrm flipV="1">
              <a:off x="6856430" y="1779284"/>
              <a:ext cx="2418161" cy="112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44B4F7-FF3C-4701-9803-6F7F4541252A}"/>
                </a:ext>
              </a:extLst>
            </p:cNvPr>
            <p:cNvSpPr txBox="1"/>
            <p:nvPr/>
          </p:nvSpPr>
          <p:spPr>
            <a:xfrm>
              <a:off x="9274591" y="1317619"/>
              <a:ext cx="1399536" cy="92333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Initialization </a:t>
              </a:r>
            </a:p>
            <a:p>
              <a:pPr algn="ctr"/>
              <a:r>
                <a:rPr lang="en-US" dirty="0"/>
                <a:t>or </a:t>
              </a:r>
            </a:p>
            <a:p>
              <a:pPr algn="ctr"/>
              <a:r>
                <a:rPr lang="en-US" dirty="0"/>
                <a:t>Core-VIO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AFE060-5523-42F9-813F-630B4855932D}"/>
                </a:ext>
              </a:extLst>
            </p:cNvPr>
            <p:cNvSpPr txBox="1"/>
            <p:nvPr/>
          </p:nvSpPr>
          <p:spPr>
            <a:xfrm>
              <a:off x="255177" y="2987751"/>
              <a:ext cx="2030947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No initial estimate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BEE27A-6FEC-421F-B071-D098507172B3}"/>
                </a:ext>
              </a:extLst>
            </p:cNvPr>
            <p:cNvSpPr txBox="1"/>
            <p:nvPr/>
          </p:nvSpPr>
          <p:spPr>
            <a:xfrm>
              <a:off x="4732379" y="2874753"/>
              <a:ext cx="2872995" cy="6463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Initialization</a:t>
              </a:r>
            </a:p>
            <a:p>
              <a:r>
                <a:rPr lang="en-US" b="1" dirty="0"/>
                <a:t>+ failure detection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C64499-28CB-4DC7-BB82-440565311A95}"/>
                </a:ext>
              </a:extLst>
            </p:cNvPr>
            <p:cNvSpPr/>
            <p:nvPr/>
          </p:nvSpPr>
          <p:spPr>
            <a:xfrm>
              <a:off x="9061471" y="2814620"/>
              <a:ext cx="2074942" cy="798221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4A2FCBB-5E33-4103-B99C-5E5C28D0E1B2}"/>
                </a:ext>
              </a:extLst>
            </p:cNvPr>
            <p:cNvSpPr txBox="1"/>
            <p:nvPr/>
          </p:nvSpPr>
          <p:spPr>
            <a:xfrm>
              <a:off x="9139230" y="2887396"/>
              <a:ext cx="1997183" cy="64633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Starting  estimate</a:t>
              </a:r>
            </a:p>
            <a:p>
              <a:r>
                <a:rPr lang="en-US" dirty="0"/>
                <a:t>for Core-VIO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AC37D23-90C7-4A7B-A530-F1C73B727FA4}"/>
                </a:ext>
              </a:extLst>
            </p:cNvPr>
            <p:cNvCxnSpPr>
              <a:cxnSpLocks/>
              <a:stCxn id="26" idx="6"/>
              <a:endCxn id="21" idx="1"/>
            </p:cNvCxnSpPr>
            <p:nvPr/>
          </p:nvCxnSpPr>
          <p:spPr>
            <a:xfrm>
              <a:off x="2255543" y="3178513"/>
              <a:ext cx="2476836" cy="194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08C1163-918C-4939-8C7D-2CF369F64915}"/>
                </a:ext>
              </a:extLst>
            </p:cNvPr>
            <p:cNvCxnSpPr>
              <a:cxnSpLocks/>
              <a:stCxn id="21" idx="3"/>
              <a:endCxn id="22" idx="2"/>
            </p:cNvCxnSpPr>
            <p:nvPr/>
          </p:nvCxnSpPr>
          <p:spPr>
            <a:xfrm>
              <a:off x="7605374" y="3197919"/>
              <a:ext cx="1456097" cy="158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1E224D2-41C1-4EB2-BD59-2AFF26F225E3}"/>
                </a:ext>
              </a:extLst>
            </p:cNvPr>
            <p:cNvSpPr/>
            <p:nvPr/>
          </p:nvSpPr>
          <p:spPr>
            <a:xfrm>
              <a:off x="143258" y="2950717"/>
              <a:ext cx="2112285" cy="455591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B8D30F1-DC0F-4C41-98C2-C3A3174F7F9C}"/>
                </a:ext>
              </a:extLst>
            </p:cNvPr>
            <p:cNvSpPr txBox="1"/>
            <p:nvPr/>
          </p:nvSpPr>
          <p:spPr>
            <a:xfrm>
              <a:off x="622627" y="4565292"/>
              <a:ext cx="1164697" cy="64633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Previous estimates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3222FA7-B0E8-44B6-A13C-CA3CF0E211AC}"/>
                </a:ext>
              </a:extLst>
            </p:cNvPr>
            <p:cNvSpPr/>
            <p:nvPr/>
          </p:nvSpPr>
          <p:spPr>
            <a:xfrm>
              <a:off x="495300" y="4496667"/>
              <a:ext cx="1419350" cy="808531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7EF9C9-B3F5-46F3-B3F7-63C2E4A044DF}"/>
                </a:ext>
              </a:extLst>
            </p:cNvPr>
            <p:cNvSpPr txBox="1"/>
            <p:nvPr/>
          </p:nvSpPr>
          <p:spPr>
            <a:xfrm>
              <a:off x="4488869" y="4687122"/>
              <a:ext cx="2367561" cy="3693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Core-VIO algorithm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2888C9-F84A-4471-962E-2DD9BFEC9FF7}"/>
                </a:ext>
              </a:extLst>
            </p:cNvPr>
            <p:cNvSpPr txBox="1"/>
            <p:nvPr/>
          </p:nvSpPr>
          <p:spPr>
            <a:xfrm>
              <a:off x="9321016" y="4662350"/>
              <a:ext cx="1700472" cy="64633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New estimates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DC8233A-6383-4B2A-A0C0-517115E61A54}"/>
                </a:ext>
              </a:extLst>
            </p:cNvPr>
            <p:cNvSpPr/>
            <p:nvPr/>
          </p:nvSpPr>
          <p:spPr>
            <a:xfrm>
              <a:off x="9274590" y="4528050"/>
              <a:ext cx="1746897" cy="606781"/>
            </a:xfrm>
            <a:prstGeom prst="ellipse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2B2E5BA-4F21-4088-A186-CDFA22294403}"/>
                </a:ext>
              </a:extLst>
            </p:cNvPr>
            <p:cNvCxnSpPr>
              <a:cxnSpLocks/>
              <a:stCxn id="28" idx="6"/>
              <a:endCxn id="29" idx="1"/>
            </p:cNvCxnSpPr>
            <p:nvPr/>
          </p:nvCxnSpPr>
          <p:spPr>
            <a:xfrm flipV="1">
              <a:off x="1914650" y="4871788"/>
              <a:ext cx="2574219" cy="291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BD1F2EC-C4C0-47D7-BD57-A3B670CECF42}"/>
                </a:ext>
              </a:extLst>
            </p:cNvPr>
            <p:cNvCxnSpPr>
              <a:cxnSpLocks/>
              <a:stCxn id="29" idx="3"/>
              <a:endCxn id="31" idx="2"/>
            </p:cNvCxnSpPr>
            <p:nvPr/>
          </p:nvCxnSpPr>
          <p:spPr>
            <a:xfrm flipV="1">
              <a:off x="6856430" y="4831441"/>
              <a:ext cx="2418160" cy="403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451855AC-E84A-488B-BD83-4E50022F95A1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 rot="10800000" flipV="1">
              <a:off x="6168877" y="2397699"/>
              <a:ext cx="5199972" cy="477053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3A95BBB3-4BBE-4E55-B281-190EBDF8D9E9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rot="10800000" flipV="1">
              <a:off x="5672651" y="4006686"/>
              <a:ext cx="5696199" cy="68043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0BCF9165-ADA4-479D-9725-4260D210661C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rot="16200000" flipV="1">
              <a:off x="9909681" y="2543730"/>
              <a:ext cx="2223614" cy="694721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7508E72-9611-43C8-8A9E-38E0585C105D}"/>
                </a:ext>
              </a:extLst>
            </p:cNvPr>
            <p:cNvSpPr txBox="1"/>
            <p:nvPr/>
          </p:nvSpPr>
          <p:spPr>
            <a:xfrm>
              <a:off x="4772146" y="5865611"/>
              <a:ext cx="2914529" cy="6463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Relocalization</a:t>
              </a:r>
              <a:r>
                <a:rPr lang="en-US" b="1" dirty="0"/>
                <a:t> + Pose graph Optimization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0493540-258E-4316-9A80-B3636379BAD7}"/>
                </a:ext>
              </a:extLst>
            </p:cNvPr>
            <p:cNvCxnSpPr>
              <a:cxnSpLocks/>
              <a:stCxn id="40" idx="3"/>
              <a:endCxn id="37" idx="1"/>
            </p:cNvCxnSpPr>
            <p:nvPr/>
          </p:nvCxnSpPr>
          <p:spPr>
            <a:xfrm flipV="1">
              <a:off x="2799433" y="6188777"/>
              <a:ext cx="1972713" cy="38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23B582D-7234-4B65-BB98-22F8FD649EDE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 flipV="1">
              <a:off x="7686675" y="6188776"/>
              <a:ext cx="137975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5A550-5039-40B8-B7EB-3031800707D9}"/>
                </a:ext>
              </a:extLst>
            </p:cNvPr>
            <p:cNvSpPr txBox="1"/>
            <p:nvPr/>
          </p:nvSpPr>
          <p:spPr>
            <a:xfrm>
              <a:off x="225213" y="5869482"/>
              <a:ext cx="2574220" cy="646331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Previously visited place</a:t>
              </a:r>
            </a:p>
            <a:p>
              <a:r>
                <a:rPr lang="en-US" dirty="0"/>
                <a:t>(Loop detected)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332EC10-32D5-48EB-A8CE-9DA6FFA87635}"/>
                </a:ext>
              </a:extLst>
            </p:cNvPr>
            <p:cNvSpPr txBox="1"/>
            <p:nvPr/>
          </p:nvSpPr>
          <p:spPr>
            <a:xfrm>
              <a:off x="9050058" y="5833833"/>
              <a:ext cx="2782277" cy="646331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Adjusted local and global odometry data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CC5C8A8-E223-4727-BF50-8FADDDB423FC}"/>
                </a:ext>
              </a:extLst>
            </p:cNvPr>
            <p:cNvSpPr txBox="1"/>
            <p:nvPr/>
          </p:nvSpPr>
          <p:spPr>
            <a:xfrm>
              <a:off x="6856430" y="2393910"/>
              <a:ext cx="1039795" cy="3077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First Data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1778EFF-3400-4742-BA4F-97A14D2C09F1}"/>
                </a:ext>
              </a:extLst>
            </p:cNvPr>
            <p:cNvSpPr txBox="1"/>
            <p:nvPr/>
          </p:nvSpPr>
          <p:spPr>
            <a:xfrm>
              <a:off x="4737678" y="5542447"/>
              <a:ext cx="2979237" cy="3077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Adjustment for drift accumulated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9AFE24A-5550-46A3-A674-2F26C5F19BD8}"/>
              </a:ext>
            </a:extLst>
          </p:cNvPr>
          <p:cNvSpPr txBox="1"/>
          <p:nvPr/>
        </p:nvSpPr>
        <p:spPr>
          <a:xfrm>
            <a:off x="6861632" y="4049839"/>
            <a:ext cx="1039795" cy="3077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New Data</a:t>
            </a:r>
          </a:p>
        </p:txBody>
      </p:sp>
    </p:spTree>
    <p:extLst>
      <p:ext uri="{BB962C8B-B14F-4D97-AF65-F5344CB8AC3E}">
        <p14:creationId xmlns:p14="http://schemas.microsoft.com/office/powerpoint/2010/main" val="1021213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25991E2-8E77-402E-909B-96989CACACB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8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25991E2-8E77-402E-909B-96989CACAC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A9EFB7D-4E71-4B8E-B7F1-2169963A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299"/>
            <a:ext cx="11201401" cy="61555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VINS-Mono: Pre-Processing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7F6EF-411F-41B6-BAE3-3368D41070EF}"/>
              </a:ext>
            </a:extLst>
          </p:cNvPr>
          <p:cNvSpPr txBox="1"/>
          <p:nvPr/>
        </p:nvSpPr>
        <p:spPr>
          <a:xfrm>
            <a:off x="495300" y="1110852"/>
            <a:ext cx="11201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State of the art tightly coupled non-linear optimization based SLAM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0BB099-7FF3-43DD-98E2-A2852A8EE074}"/>
              </a:ext>
            </a:extLst>
          </p:cNvPr>
          <p:cNvSpPr txBox="1"/>
          <p:nvPr/>
        </p:nvSpPr>
        <p:spPr>
          <a:xfrm>
            <a:off x="561975" y="1814349"/>
            <a:ext cx="120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A45451-7368-4F4D-B387-75FF1D42F1D2}"/>
              </a:ext>
            </a:extLst>
          </p:cNvPr>
          <p:cNvSpPr txBox="1"/>
          <p:nvPr/>
        </p:nvSpPr>
        <p:spPr>
          <a:xfrm>
            <a:off x="495300" y="2695795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IMU data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F3D9245-2159-443A-A8E2-03F73312A438}"/>
              </a:ext>
            </a:extLst>
          </p:cNvPr>
          <p:cNvCxnSpPr>
            <a:cxnSpLocks/>
            <a:stCxn id="42" idx="3"/>
            <a:endCxn id="49" idx="1"/>
          </p:cNvCxnSpPr>
          <p:nvPr/>
        </p:nvCxnSpPr>
        <p:spPr>
          <a:xfrm>
            <a:off x="1762125" y="1999015"/>
            <a:ext cx="2933061" cy="22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A4093C7-B03C-41F2-95B6-E1A6E0CA7C76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>
            <a:off x="1828800" y="2880461"/>
            <a:ext cx="2767961" cy="22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EFF2329-0D0F-47B7-900F-BE4F18C798DB}"/>
              </a:ext>
            </a:extLst>
          </p:cNvPr>
          <p:cNvGrpSpPr/>
          <p:nvPr/>
        </p:nvGrpSpPr>
        <p:grpSpPr>
          <a:xfrm>
            <a:off x="4412612" y="1502182"/>
            <a:ext cx="2753360" cy="1866897"/>
            <a:chOff x="6219825" y="1447800"/>
            <a:chExt cx="2753360" cy="186689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0239F23-3D1E-4347-A2F5-7B2488A2460B}"/>
                </a:ext>
              </a:extLst>
            </p:cNvPr>
            <p:cNvSpPr txBox="1"/>
            <p:nvPr/>
          </p:nvSpPr>
          <p:spPr>
            <a:xfrm>
              <a:off x="6502399" y="1643481"/>
              <a:ext cx="2174875" cy="64633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Feature detection and Tracking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4C5DC-491B-40C2-853D-9F505CD699D8}"/>
                </a:ext>
              </a:extLst>
            </p:cNvPr>
            <p:cNvSpPr txBox="1"/>
            <p:nvPr/>
          </p:nvSpPr>
          <p:spPr>
            <a:xfrm>
              <a:off x="6403974" y="2663427"/>
              <a:ext cx="2371724" cy="36933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IMU Pre-integration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A9D4D8B-5576-402C-9029-31885BC3E981}"/>
                </a:ext>
              </a:extLst>
            </p:cNvPr>
            <p:cNvSpPr/>
            <p:nvPr/>
          </p:nvSpPr>
          <p:spPr>
            <a:xfrm>
              <a:off x="6219825" y="1447800"/>
              <a:ext cx="2753360" cy="186689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476C9CB-9E09-4FD7-9494-4F3BD732A975}"/>
              </a:ext>
            </a:extLst>
          </p:cNvPr>
          <p:cNvCxnSpPr>
            <a:cxnSpLocks/>
            <a:stCxn id="49" idx="3"/>
            <a:endCxn id="55" idx="1"/>
          </p:cNvCxnSpPr>
          <p:nvPr/>
        </p:nvCxnSpPr>
        <p:spPr>
          <a:xfrm flipV="1">
            <a:off x="6870061" y="1762121"/>
            <a:ext cx="2258063" cy="258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F9396A0-3CAD-4FA6-846D-132C00579C7F}"/>
              </a:ext>
            </a:extLst>
          </p:cNvPr>
          <p:cNvCxnSpPr>
            <a:cxnSpLocks/>
            <a:stCxn id="49" idx="3"/>
            <a:endCxn id="56" idx="1"/>
          </p:cNvCxnSpPr>
          <p:nvPr/>
        </p:nvCxnSpPr>
        <p:spPr>
          <a:xfrm>
            <a:off x="6870061" y="2021029"/>
            <a:ext cx="2258063" cy="167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907C37-68A0-4123-A4A7-C74DC4C3EC88}"/>
              </a:ext>
            </a:extLst>
          </p:cNvPr>
          <p:cNvCxnSpPr>
            <a:cxnSpLocks/>
            <a:stCxn id="50" idx="3"/>
            <a:endCxn id="57" idx="1"/>
          </p:cNvCxnSpPr>
          <p:nvPr/>
        </p:nvCxnSpPr>
        <p:spPr>
          <a:xfrm>
            <a:off x="6968485" y="2902475"/>
            <a:ext cx="2159639" cy="40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F9F75A7-B092-46C9-9B02-75519898A77C}"/>
              </a:ext>
            </a:extLst>
          </p:cNvPr>
          <p:cNvSpPr txBox="1"/>
          <p:nvPr/>
        </p:nvSpPr>
        <p:spPr>
          <a:xfrm>
            <a:off x="9128124" y="1577455"/>
            <a:ext cx="234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Key-point selection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F25FD2-51FD-4708-9DC0-714D84C41F81}"/>
              </a:ext>
            </a:extLst>
          </p:cNvPr>
          <p:cNvSpPr txBox="1"/>
          <p:nvPr/>
        </p:nvSpPr>
        <p:spPr>
          <a:xfrm>
            <a:off x="9128124" y="2003965"/>
            <a:ext cx="234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Key-point Tracking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723137-1397-4873-BECA-D64E09F134B3}"/>
              </a:ext>
            </a:extLst>
          </p:cNvPr>
          <p:cNvSpPr txBox="1"/>
          <p:nvPr/>
        </p:nvSpPr>
        <p:spPr>
          <a:xfrm>
            <a:off x="9128124" y="2619339"/>
            <a:ext cx="2673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IMU bias estimation</a:t>
            </a:r>
          </a:p>
          <a:p>
            <a:r>
              <a:rPr lang="en-US" dirty="0"/>
              <a:t>and parameterization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0F550C-C1C5-4CD6-B473-36930D77C3FD}"/>
              </a:ext>
            </a:extLst>
          </p:cNvPr>
          <p:cNvSpPr txBox="1"/>
          <p:nvPr/>
        </p:nvSpPr>
        <p:spPr>
          <a:xfrm>
            <a:off x="513556" y="3531731"/>
            <a:ext cx="114307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VISION PRE-PROCESSING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Feature Detection: </a:t>
            </a:r>
            <a:r>
              <a:rPr lang="en-US" dirty="0"/>
              <a:t>BRIEF descriptor (rotational in-variant)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Feature Tracking: </a:t>
            </a:r>
            <a:r>
              <a:rPr lang="en-US" dirty="0"/>
              <a:t>KLT sparse optical flow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Keypoint</a:t>
            </a:r>
            <a:r>
              <a:rPr lang="en-US" b="1" dirty="0"/>
              <a:t> Outlier rejection: </a:t>
            </a:r>
            <a:r>
              <a:rPr lang="en-US" dirty="0"/>
              <a:t>RANSAC + uniform special distance between </a:t>
            </a:r>
            <a:r>
              <a:rPr lang="en-US" dirty="0" err="1"/>
              <a:t>keypoints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Keyframe selection: </a:t>
            </a:r>
            <a:r>
              <a:rPr lang="en-US" dirty="0"/>
              <a:t>average parallax from previous keyframe more than threshold. Any image not a keyframe is thrown and only IMU data kept.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82256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25991E2-8E77-402E-909B-96989CACACB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2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25991E2-8E77-402E-909B-96989CACAC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A9EFB7D-4E71-4B8E-B7F1-2169963A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299"/>
            <a:ext cx="11201401" cy="61555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VINS-Mono: Pre-Processing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7F6EF-411F-41B6-BAE3-3368D41070EF}"/>
              </a:ext>
            </a:extLst>
          </p:cNvPr>
          <p:cNvSpPr txBox="1"/>
          <p:nvPr/>
        </p:nvSpPr>
        <p:spPr>
          <a:xfrm>
            <a:off x="495300" y="1110852"/>
            <a:ext cx="11201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IMU Pre-Integration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40ECA4-87E9-42A3-ABD4-6EA02003EC20}"/>
              </a:ext>
            </a:extLst>
          </p:cNvPr>
          <p:cNvSpPr txBox="1"/>
          <p:nvPr/>
        </p:nvSpPr>
        <p:spPr>
          <a:xfrm>
            <a:off x="275432" y="1546738"/>
            <a:ext cx="3782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IMU PRE-INTEGRATION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is it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happens in this process</a:t>
            </a:r>
            <a:endParaRPr lang="en-US" b="1" dirty="0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129D60B1-AC19-4B1B-99F6-E30F21D402FE}"/>
              </a:ext>
            </a:extLst>
          </p:cNvPr>
          <p:cNvSpPr/>
          <p:nvPr/>
        </p:nvSpPr>
        <p:spPr>
          <a:xfrm>
            <a:off x="4162425" y="1546738"/>
            <a:ext cx="704850" cy="122503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2429C36-9795-4E26-83F1-16C982FCEC34}"/>
              </a:ext>
            </a:extLst>
          </p:cNvPr>
          <p:cNvSpPr/>
          <p:nvPr/>
        </p:nvSpPr>
        <p:spPr>
          <a:xfrm>
            <a:off x="4972050" y="1918302"/>
            <a:ext cx="3327400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Mathematical Formulation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56B0D5-82CF-4610-A2E8-C5C8B4C858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162" y="3105834"/>
            <a:ext cx="3568701" cy="793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B48F25D-F4B4-407A-8071-44B0A1C036D9}"/>
              </a:ext>
            </a:extLst>
          </p:cNvPr>
          <p:cNvSpPr txBox="1"/>
          <p:nvPr/>
        </p:nvSpPr>
        <p:spPr>
          <a:xfrm>
            <a:off x="275432" y="3105834"/>
            <a:ext cx="3568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Accelerometer and Gyroscopic measurements from IMU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53C956-B450-4DE5-AA7F-F59F1CDB33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0162" y="4385803"/>
            <a:ext cx="5757863" cy="2251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B23B03-C6EA-4291-91B2-3DAAFDDA6BE0}"/>
              </a:ext>
            </a:extLst>
          </p:cNvPr>
          <p:cNvSpPr txBox="1"/>
          <p:nvPr/>
        </p:nvSpPr>
        <p:spPr>
          <a:xfrm>
            <a:off x="275432" y="4823818"/>
            <a:ext cx="4454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Translation vector, Velocity vector and Rotation vector from body frame to world frame</a:t>
            </a:r>
          </a:p>
        </p:txBody>
      </p:sp>
    </p:spTree>
    <p:extLst>
      <p:ext uri="{BB962C8B-B14F-4D97-AF65-F5344CB8AC3E}">
        <p14:creationId xmlns:p14="http://schemas.microsoft.com/office/powerpoint/2010/main" val="1389513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25991E2-8E77-402E-909B-96989CACACB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6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25991E2-8E77-402E-909B-96989CACAC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A9EFB7D-4E71-4B8E-B7F1-2169963A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299"/>
            <a:ext cx="11201401" cy="61555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VINS-Mono: Pre-Processing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7F6EF-411F-41B6-BAE3-3368D41070EF}"/>
              </a:ext>
            </a:extLst>
          </p:cNvPr>
          <p:cNvSpPr txBox="1"/>
          <p:nvPr/>
        </p:nvSpPr>
        <p:spPr>
          <a:xfrm>
            <a:off x="495300" y="1110852"/>
            <a:ext cx="11201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IMU Pre-Integration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56B0D5-82CF-4610-A2E8-C5C8B4C858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162" y="3105834"/>
            <a:ext cx="3568701" cy="793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B48F25D-F4B4-407A-8071-44B0A1C036D9}"/>
              </a:ext>
            </a:extLst>
          </p:cNvPr>
          <p:cNvSpPr txBox="1"/>
          <p:nvPr/>
        </p:nvSpPr>
        <p:spPr>
          <a:xfrm>
            <a:off x="275432" y="3105834"/>
            <a:ext cx="3568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Accelerometer and Gyroscopic measurements from IMU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53C956-B450-4DE5-AA7F-F59F1CDB33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0162" y="4385803"/>
            <a:ext cx="5757863" cy="2251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B23B03-C6EA-4291-91B2-3DAAFDDA6BE0}"/>
              </a:ext>
            </a:extLst>
          </p:cNvPr>
          <p:cNvSpPr txBox="1"/>
          <p:nvPr/>
        </p:nvSpPr>
        <p:spPr>
          <a:xfrm>
            <a:off x="275432" y="4823818"/>
            <a:ext cx="4454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Translation vector, Velocity vector and Rotation vector from body frame to world frame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3724C50-14CD-4A5F-9B35-6ED9FFF31244}"/>
              </a:ext>
            </a:extLst>
          </p:cNvPr>
          <p:cNvSpPr/>
          <p:nvPr/>
        </p:nvSpPr>
        <p:spPr>
          <a:xfrm>
            <a:off x="355598" y="1524134"/>
            <a:ext cx="11617729" cy="109566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E5EBD4-C031-4BA5-B1BE-2EBC07F30E87}"/>
                  </a:ext>
                </a:extLst>
              </p:cNvPr>
              <p:cNvSpPr txBox="1"/>
              <p:nvPr/>
            </p:nvSpPr>
            <p:spPr>
              <a:xfrm>
                <a:off x="495300" y="1556645"/>
                <a:ext cx="1120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/>
                    </a:solidFill>
                  </a:rPr>
                  <a:t>Why pre-integration?</a:t>
                </a:r>
              </a:p>
              <a:p>
                <a:r>
                  <a:rPr lang="en-US" b="1" dirty="0">
                    <a:solidFill>
                      <a:schemeClr val="tx1"/>
                    </a:solidFill>
                  </a:rPr>
                  <a:t>NOTE: </a:t>
                </a:r>
                <a:r>
                  <a:rPr lang="en-US" dirty="0">
                    <a:solidFill>
                      <a:schemeClr val="tx1"/>
                    </a:solidFill>
                  </a:rPr>
                  <a:t>All these vectors use reference from previous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so if we find that an old estimation was slightly wrong, we need to re-</a:t>
                </a:r>
                <a:r>
                  <a:rPr lang="en-US" dirty="0" err="1">
                    <a:solidFill>
                      <a:schemeClr val="tx1"/>
                    </a:solidFill>
                  </a:rPr>
                  <a:t>propogate</a:t>
                </a:r>
                <a:r>
                  <a:rPr lang="en-US" dirty="0">
                    <a:solidFill>
                      <a:schemeClr val="tx1"/>
                    </a:solidFill>
                  </a:rPr>
                  <a:t> back to all those steps if same formulae are used.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E5EBD4-C031-4BA5-B1BE-2EBC07F30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1556645"/>
                <a:ext cx="11201400" cy="923330"/>
              </a:xfrm>
              <a:prstGeom prst="rect">
                <a:avLst/>
              </a:prstGeom>
              <a:blipFill>
                <a:blip r:embed="rId8"/>
                <a:stretch>
                  <a:fillRect l="-435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230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25991E2-8E77-402E-909B-96989CACACB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0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25991E2-8E77-402E-909B-96989CACAC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A9EFB7D-4E71-4B8E-B7F1-2169963A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299"/>
            <a:ext cx="11201401" cy="61555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VINS-Mono: Pre-Processing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7F6EF-411F-41B6-BAE3-3368D41070EF}"/>
              </a:ext>
            </a:extLst>
          </p:cNvPr>
          <p:cNvSpPr txBox="1"/>
          <p:nvPr/>
        </p:nvSpPr>
        <p:spPr>
          <a:xfrm>
            <a:off x="495300" y="1110852"/>
            <a:ext cx="11201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IMU Pre-Integration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5A268-40C1-4A23-A72E-DF574F9D7EF5}"/>
              </a:ext>
            </a:extLst>
          </p:cNvPr>
          <p:cNvSpPr txBox="1"/>
          <p:nvPr/>
        </p:nvSpPr>
        <p:spPr>
          <a:xfrm>
            <a:off x="504825" y="1647538"/>
            <a:ext cx="4123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 vector estimates which do not directly use previous measurements</a:t>
            </a:r>
          </a:p>
          <a:p>
            <a:r>
              <a:rPr lang="en-US" dirty="0"/>
              <a:t>Changing from world to body frame: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A21324-7178-476E-8F64-383280E4C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431" y="1547835"/>
            <a:ext cx="5591175" cy="1360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1883F0-095E-4EFE-AA55-86BC8376F579}"/>
              </a:ext>
            </a:extLst>
          </p:cNvPr>
          <p:cNvSpPr txBox="1"/>
          <p:nvPr/>
        </p:nvSpPr>
        <p:spPr>
          <a:xfrm>
            <a:off x="504825" y="3844717"/>
            <a:ext cx="412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Here, </a:t>
            </a:r>
            <a:r>
              <a:rPr lang="el-GR" b="1" dirty="0"/>
              <a:t> α</a:t>
            </a:r>
            <a:r>
              <a:rPr lang="en-US" b="1" dirty="0"/>
              <a:t> (alpha), </a:t>
            </a:r>
            <a:r>
              <a:rPr lang="el-GR" b="1" dirty="0"/>
              <a:t>β</a:t>
            </a:r>
            <a:r>
              <a:rPr lang="en-US" b="1" dirty="0"/>
              <a:t> (beta), </a:t>
            </a:r>
            <a:r>
              <a:rPr lang="el-GR" b="1" dirty="0"/>
              <a:t>γ</a:t>
            </a:r>
            <a:r>
              <a:rPr lang="en-US" b="1" dirty="0"/>
              <a:t> (gamma) only depend on bias and not on any previous state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EAD337-7E03-4459-9959-1114BA432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6431" y="3362085"/>
            <a:ext cx="5688013" cy="2336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EEA2AD-6B90-484D-963E-38285E3B9C0A}"/>
              </a:ext>
            </a:extLst>
          </p:cNvPr>
          <p:cNvSpPr txBox="1"/>
          <p:nvPr/>
        </p:nvSpPr>
        <p:spPr>
          <a:xfrm>
            <a:off x="3176" y="5987648"/>
            <a:ext cx="12188824" cy="36933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 we need not to re-</a:t>
            </a:r>
            <a:r>
              <a:rPr lang="en-US" b="1" dirty="0" err="1">
                <a:solidFill>
                  <a:schemeClr val="bg1"/>
                </a:solidFill>
              </a:rPr>
              <a:t>propogate</a:t>
            </a:r>
            <a:r>
              <a:rPr lang="en-US" b="1" dirty="0">
                <a:solidFill>
                  <a:schemeClr val="bg1"/>
                </a:solidFill>
              </a:rPr>
              <a:t> whenever our bias estimate “b” changes</a:t>
            </a:r>
          </a:p>
        </p:txBody>
      </p:sp>
    </p:spTree>
    <p:extLst>
      <p:ext uri="{BB962C8B-B14F-4D97-AF65-F5344CB8AC3E}">
        <p14:creationId xmlns:p14="http://schemas.microsoft.com/office/powerpoint/2010/main" val="126471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2725193-16BF-426E-9971-AA09BD4A9E0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2725193-16BF-426E-9971-AA09BD4A9E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CCE0F280-FA4F-4686-B1AD-1B122155E8D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presentation will cover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9F3BB80-C773-47A0-96A6-22881D4B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119A67-3C13-4465-B23F-367350CEC27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VIO Techniques</a:t>
            </a:r>
          </a:p>
          <a:p>
            <a:pPr lvl="1"/>
            <a:r>
              <a:rPr lang="en-US" dirty="0"/>
              <a:t>Standard modules</a:t>
            </a:r>
          </a:p>
          <a:p>
            <a:pPr lvl="1"/>
            <a:r>
              <a:rPr lang="en-US" dirty="0"/>
              <a:t>Working of these modules</a:t>
            </a:r>
          </a:p>
          <a:p>
            <a:pPr lvl="1"/>
            <a:r>
              <a:rPr lang="en-US" dirty="0"/>
              <a:t>Filtering based VIO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83C94E-5865-4A39-B49C-66C22701D95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029" y="3657600"/>
            <a:ext cx="2459881" cy="2011680"/>
          </a:xfrm>
        </p:spPr>
        <p:txBody>
          <a:bodyPr/>
          <a:lstStyle/>
          <a:p>
            <a:r>
              <a:rPr lang="en-US" dirty="0"/>
              <a:t>VINS-Mono</a:t>
            </a:r>
          </a:p>
          <a:p>
            <a:pPr lvl="1"/>
            <a:r>
              <a:rPr lang="en-US" dirty="0"/>
              <a:t>Addressing problems</a:t>
            </a:r>
          </a:p>
          <a:p>
            <a:pPr lvl="1"/>
            <a:r>
              <a:rPr lang="en-US" dirty="0"/>
              <a:t>Overview of steps</a:t>
            </a:r>
          </a:p>
          <a:p>
            <a:pPr lvl="1"/>
            <a:r>
              <a:rPr lang="en-US" dirty="0"/>
              <a:t>Working and formulations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11F36-6018-43DD-B348-F830FC718CC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Temporal </a:t>
            </a:r>
            <a:r>
              <a:rPr lang="en-US" dirty="0" err="1"/>
              <a:t>caliberation</a:t>
            </a:r>
            <a:endParaRPr lang="en-US" dirty="0"/>
          </a:p>
          <a:p>
            <a:pPr lvl="1"/>
            <a:r>
              <a:rPr lang="en-US" dirty="0"/>
              <a:t>Why and how?.</a:t>
            </a:r>
          </a:p>
          <a:p>
            <a:pPr lvl="1"/>
            <a:r>
              <a:rPr lang="en-US" dirty="0"/>
              <a:t>Explaining VINS in application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9BB8A212-6AE0-44B0-BC2E-9BB516734FB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171AAF3-06E5-43B9-8597-1B16EA3D26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To present the general picture of SLAM algorithms and their working in detail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SLAM</a:t>
            </a:r>
          </a:p>
          <a:p>
            <a:pPr lvl="1"/>
            <a:r>
              <a:rPr lang="en-US" dirty="0"/>
              <a:t>Principle, Need</a:t>
            </a:r>
          </a:p>
          <a:p>
            <a:pPr lvl="1"/>
            <a:r>
              <a:rPr lang="en-US" dirty="0"/>
              <a:t>Setup, VIO</a:t>
            </a:r>
          </a:p>
        </p:txBody>
      </p:sp>
      <p:pic>
        <p:nvPicPr>
          <p:cNvPr id="21" name="Picture 2" descr="VINS-Mono: A Robust and Versatile Monocular Visual-Inertial State ...">
            <a:extLst>
              <a:ext uri="{FF2B5EF4-FFF2-40B4-BE49-F238E27FC236}">
                <a16:creationId xmlns:a16="http://schemas.microsoft.com/office/drawing/2014/main" id="{082B6560-E3B0-439C-93D7-994E511CF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22" y="1788140"/>
            <a:ext cx="3048000" cy="160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6" name="Picture 4" descr="Figure 3 from Efficient visual odometry and mapping for Unmanned ...">
            <a:extLst>
              <a:ext uri="{FF2B5EF4-FFF2-40B4-BE49-F238E27FC236}">
                <a16:creationId xmlns:a16="http://schemas.microsoft.com/office/drawing/2014/main" id="{7FE2A274-7B64-4C31-9B8B-956216028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63887" y="1409700"/>
            <a:ext cx="2804045" cy="212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OctoMap - 3D occupancy mapping">
            <a:extLst>
              <a:ext uri="{FF2B5EF4-FFF2-40B4-BE49-F238E27FC236}">
                <a16:creationId xmlns:a16="http://schemas.microsoft.com/office/drawing/2014/main" id="{2BFCAC54-8ACF-473C-AADC-17553D01A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8750" y="1404445"/>
            <a:ext cx="3181827" cy="211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799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2037138-CAB4-450F-B61E-0B0E4596EC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4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2037138-CAB4-450F-B61E-0B0E4596E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BD36655-E76A-4CF1-ADD5-A032C35D49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14182-7763-4201-AE69-E7F4CF692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19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4989A04-2005-455B-8118-F00C9774F8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6115556"/>
            <a:ext cx="12192000" cy="352423"/>
          </a:xfrm>
        </p:spPr>
        <p:txBody>
          <a:bodyPr/>
          <a:lstStyle/>
          <a:p>
            <a:r>
              <a:rPr lang="en-US" sz="1800" dirty="0"/>
              <a:t>Finally, position, velocity are scaled and provided to core-VIO algorithm for successive update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CBE9C7-C8EA-4F61-B136-EEE584996E7C}"/>
              </a:ext>
            </a:extLst>
          </p:cNvPr>
          <p:cNvSpPr/>
          <p:nvPr/>
        </p:nvSpPr>
        <p:spPr>
          <a:xfrm>
            <a:off x="495299" y="1409700"/>
            <a:ext cx="3107437" cy="8031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Structure from Motion (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SfM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C169B43-1725-43B8-875D-0E31022405A8}"/>
                  </a:ext>
                </a:extLst>
              </p:cNvPr>
              <p:cNvSpPr/>
              <p:nvPr/>
            </p:nvSpPr>
            <p:spPr>
              <a:xfrm>
                <a:off x="495299" y="2212848"/>
                <a:ext cx="3107437" cy="3451352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spcAft>
                    <a:spcPts val="600"/>
                  </a:spcAft>
                </a:pPr>
                <a:r>
                  <a:rPr lang="en-US" sz="2000" b="1" dirty="0">
                    <a:solidFill>
                      <a:prstClr val="black"/>
                    </a:solidFill>
                  </a:rPr>
                  <a:t>Visual-only SLAM</a:t>
                </a:r>
              </a:p>
              <a:p>
                <a:pPr marL="230188" lvl="1" indent="-230188">
                  <a:spcAft>
                    <a:spcPts val="600"/>
                  </a:spcAft>
                  <a:buClr>
                    <a:srgbClr val="DC202E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Gives </a:t>
                </a:r>
                <a:r>
                  <a:rPr lang="en-US" sz="2000" dirty="0" err="1">
                    <a:solidFill>
                      <a:prstClr val="black"/>
                    </a:solidFill>
                  </a:rPr>
                  <a:t>upto</a:t>
                </a:r>
                <a:r>
                  <a:rPr lang="en-US" sz="2000" dirty="0">
                    <a:solidFill>
                      <a:prstClr val="black"/>
                    </a:solidFill>
                  </a:rPr>
                  <a:t> scale estimates using </a:t>
                </a:r>
                <a:r>
                  <a:rPr lang="en-US" sz="2000" b="1" dirty="0">
                    <a:solidFill>
                      <a:prstClr val="black"/>
                    </a:solidFill>
                  </a:rPr>
                  <a:t>5-point algorithm </a:t>
                </a:r>
                <a:r>
                  <a:rPr lang="en-US" sz="2000" dirty="0">
                    <a:solidFill>
                      <a:prstClr val="black"/>
                    </a:solidFill>
                  </a:rPr>
                  <a:t>in first camera frame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)</a:t>
                </a:r>
              </a:p>
              <a:p>
                <a:pPr marL="230188" lvl="1" indent="-230188">
                  <a:spcAft>
                    <a:spcPts val="600"/>
                  </a:spcAft>
                  <a:buClr>
                    <a:srgbClr val="DC202E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prstClr val="black"/>
                    </a:solidFill>
                  </a:rPr>
                  <a:t>It gives line (in 3D space) on which a feature would lie. Only thing it requires now is scale.</a:t>
                </a:r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C169B43-1725-43B8-875D-0E31022405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9" y="2212848"/>
                <a:ext cx="3107437" cy="3451352"/>
              </a:xfrm>
              <a:prstGeom prst="rect">
                <a:avLst/>
              </a:prstGeom>
              <a:blipFill>
                <a:blip r:embed="rId7"/>
                <a:stretch>
                  <a:fillRect l="-1961" r="-39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88F08A5B-486A-4CA0-B198-61F30E54226C}"/>
              </a:ext>
            </a:extLst>
          </p:cNvPr>
          <p:cNvSpPr/>
          <p:nvPr/>
        </p:nvSpPr>
        <p:spPr>
          <a:xfrm>
            <a:off x="4654776" y="1425827"/>
            <a:ext cx="3107437" cy="7748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Visual-Inertial Alignment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D1632C-F8D2-48DC-A353-E212F21AA225}"/>
              </a:ext>
            </a:extLst>
          </p:cNvPr>
          <p:cNvSpPr/>
          <p:nvPr/>
        </p:nvSpPr>
        <p:spPr>
          <a:xfrm>
            <a:off x="4654775" y="2212848"/>
            <a:ext cx="3107437" cy="34513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Using visual data for bias correction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Optimizes rotational error between 2 consecutive frames to give gyroscopic bias estimation (gives gamma)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Alpha, beta are written in terms of scale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458FB8-AF2D-447C-8CBA-11D1EE5E9058}"/>
              </a:ext>
            </a:extLst>
          </p:cNvPr>
          <p:cNvSpPr/>
          <p:nvPr/>
        </p:nvSpPr>
        <p:spPr>
          <a:xfrm>
            <a:off x="8814254" y="1409700"/>
            <a:ext cx="3107437" cy="8031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Final optimizing step for scale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0B8571-ACCB-49CE-892B-FD8CE1E91FEA}"/>
              </a:ext>
            </a:extLst>
          </p:cNvPr>
          <p:cNvSpPr/>
          <p:nvPr/>
        </p:nvSpPr>
        <p:spPr>
          <a:xfrm>
            <a:off x="8814255" y="2200662"/>
            <a:ext cx="3107437" cy="35184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Optimizing for scale to minimize error in measurement 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We have gamma and alpha, beta are written in terms of scale. Now the error between current and previous state (in terms of scale) is minimized to give us scale measurement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04E0A3A-DB34-42B8-91D3-F422B128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452640"/>
            <a:ext cx="11201401" cy="61555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VINS-Mono: INITIALIZATION</a:t>
            </a:r>
            <a:br>
              <a:rPr lang="en-US" b="1" dirty="0"/>
            </a:br>
            <a:r>
              <a:rPr lang="en-US" sz="1800" b="1" dirty="0"/>
              <a:t>i</a:t>
            </a:r>
            <a:r>
              <a:rPr lang="en-US" sz="1800" b="1" dirty="0">
                <a:latin typeface="+mn-lt"/>
              </a:rPr>
              <a:t>nitial estimate of position, orientation, velocity, scale, bias</a:t>
            </a:r>
            <a:endParaRPr lang="en-US" b="1" dirty="0">
              <a:latin typeface="+mn-lt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B504178-3AA5-4C05-927C-35A15478FE4E}"/>
              </a:ext>
            </a:extLst>
          </p:cNvPr>
          <p:cNvSpPr/>
          <p:nvPr/>
        </p:nvSpPr>
        <p:spPr>
          <a:xfrm>
            <a:off x="3675888" y="1609344"/>
            <a:ext cx="924023" cy="35242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0B5D923-31BC-4340-B375-6260822AC4E0}"/>
              </a:ext>
            </a:extLst>
          </p:cNvPr>
          <p:cNvSpPr/>
          <p:nvPr/>
        </p:nvSpPr>
        <p:spPr>
          <a:xfrm>
            <a:off x="7833360" y="1597152"/>
            <a:ext cx="924023" cy="35242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97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2037138-CAB4-450F-B61E-0B0E4596EC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8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2037138-CAB4-450F-B61E-0B0E4596E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BD36655-E76A-4CF1-ADD5-A032C35D49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04E0A3A-DB34-42B8-91D3-F422B128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414540"/>
            <a:ext cx="11201401" cy="61555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VINS-Mono: INITIALIZATION</a:t>
            </a:r>
            <a:br>
              <a:rPr lang="en-US" b="1" dirty="0"/>
            </a:br>
            <a:r>
              <a:rPr lang="en-US" sz="1800" b="1" dirty="0"/>
              <a:t>i</a:t>
            </a:r>
            <a:r>
              <a:rPr lang="en-US" sz="1800" b="1" dirty="0">
                <a:latin typeface="+mn-lt"/>
              </a:rPr>
              <a:t>nitial estimate of position, orientation, velocity, scale, bias</a:t>
            </a:r>
            <a:endParaRPr lang="en-US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7599D97-7558-4008-8816-445FEFDB4386}"/>
                  </a:ext>
                </a:extLst>
              </p:cNvPr>
              <p:cNvSpPr txBox="1"/>
              <p:nvPr/>
            </p:nvSpPr>
            <p:spPr>
              <a:xfrm>
                <a:off x="957260" y="2849777"/>
                <a:ext cx="438150" cy="382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𝑏𝐾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7599D97-7558-4008-8816-445FEFDB4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60" y="2849777"/>
                <a:ext cx="438150" cy="382028"/>
              </a:xfrm>
              <a:prstGeom prst="rect">
                <a:avLst/>
              </a:prstGeom>
              <a:blipFill>
                <a:blip r:embed="rId7"/>
                <a:stretch>
                  <a:fillRect r="-12500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F184F82-520A-49E9-991B-9FC537A39204}"/>
                  </a:ext>
                </a:extLst>
              </p:cNvPr>
              <p:cNvSpPr txBox="1"/>
              <p:nvPr/>
            </p:nvSpPr>
            <p:spPr>
              <a:xfrm>
                <a:off x="2309810" y="2859302"/>
                <a:ext cx="438150" cy="382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𝑏𝐾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F184F82-520A-49E9-991B-9FC537A39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810" y="2859302"/>
                <a:ext cx="438150" cy="382028"/>
              </a:xfrm>
              <a:prstGeom prst="rect">
                <a:avLst/>
              </a:prstGeom>
              <a:blipFill>
                <a:blip r:embed="rId8"/>
                <a:stretch>
                  <a:fillRect r="-62500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BD545217-0B4E-41DB-B553-B2E491A45B97}"/>
              </a:ext>
            </a:extLst>
          </p:cNvPr>
          <p:cNvSpPr txBox="1"/>
          <p:nvPr/>
        </p:nvSpPr>
        <p:spPr>
          <a:xfrm>
            <a:off x="1338260" y="3414856"/>
            <a:ext cx="124777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From </a:t>
            </a:r>
            <a:r>
              <a:rPr lang="en-US" b="1" dirty="0" err="1">
                <a:solidFill>
                  <a:schemeClr val="bg1"/>
                </a:solidFill>
              </a:rPr>
              <a:t>SfM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872E10B5-BFC3-44FD-B2BD-D72798BBC14F}"/>
              </a:ext>
            </a:extLst>
          </p:cNvPr>
          <p:cNvCxnSpPr>
            <a:cxnSpLocks/>
            <a:stCxn id="77" idx="3"/>
          </p:cNvCxnSpPr>
          <p:nvPr/>
        </p:nvCxnSpPr>
        <p:spPr>
          <a:xfrm flipV="1">
            <a:off x="2586033" y="3312038"/>
            <a:ext cx="161927" cy="287484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DC392C95-47C3-4EB7-9AAA-124E9BC181D8}"/>
              </a:ext>
            </a:extLst>
          </p:cNvPr>
          <p:cNvCxnSpPr>
            <a:cxnSpLocks/>
            <a:stCxn id="77" idx="1"/>
          </p:cNvCxnSpPr>
          <p:nvPr/>
        </p:nvCxnSpPr>
        <p:spPr>
          <a:xfrm rot="10800000">
            <a:off x="1033460" y="3294364"/>
            <a:ext cx="304800" cy="305159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6DF5DEFE-9AB3-4C0B-8C19-D4398EEB57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298" y="4452119"/>
            <a:ext cx="2076448" cy="83299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0B6A0707-FAC2-4C07-8515-837640CDECA1}"/>
              </a:ext>
            </a:extLst>
          </p:cNvPr>
          <p:cNvSpPr txBox="1"/>
          <p:nvPr/>
        </p:nvSpPr>
        <p:spPr>
          <a:xfrm>
            <a:off x="495298" y="3807323"/>
            <a:ext cx="406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Equation governing translation and rotation in camera frame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7C18EF9-C1A7-4493-9A94-4F95EAAAAC0E}"/>
              </a:ext>
            </a:extLst>
          </p:cNvPr>
          <p:cNvCxnSpPr/>
          <p:nvPr/>
        </p:nvCxnSpPr>
        <p:spPr>
          <a:xfrm>
            <a:off x="653200" y="5283712"/>
            <a:ext cx="0" cy="4286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7AC71BC-563C-4123-825D-85F479990E7D}"/>
              </a:ext>
            </a:extLst>
          </p:cNvPr>
          <p:cNvCxnSpPr/>
          <p:nvPr/>
        </p:nvCxnSpPr>
        <p:spPr>
          <a:xfrm>
            <a:off x="1988220" y="5263720"/>
            <a:ext cx="0" cy="3905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5736C82-7CCB-4A50-A747-D9430BCFF627}"/>
              </a:ext>
            </a:extLst>
          </p:cNvPr>
          <p:cNvSpPr txBox="1"/>
          <p:nvPr/>
        </p:nvSpPr>
        <p:spPr>
          <a:xfrm>
            <a:off x="495298" y="5401875"/>
            <a:ext cx="536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Alpha/Beta in terms of scale and IMU readings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F35BFBD3-E747-43F3-82DD-26ED23795FB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755" b="2024"/>
          <a:stretch/>
        </p:blipFill>
        <p:spPr>
          <a:xfrm>
            <a:off x="7542343" y="1504874"/>
            <a:ext cx="4233190" cy="15195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D49394CC-EE0E-4D64-877E-E5E6D4B76F0D}"/>
              </a:ext>
            </a:extLst>
          </p:cNvPr>
          <p:cNvSpPr txBox="1"/>
          <p:nvPr/>
        </p:nvSpPr>
        <p:spPr>
          <a:xfrm>
            <a:off x="3633948" y="1601072"/>
            <a:ext cx="3648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Error optimization cost for bias estimation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9C42349-C451-4829-AB23-0B904C8D6FDA}"/>
              </a:ext>
            </a:extLst>
          </p:cNvPr>
          <p:cNvSpPr txBox="1"/>
          <p:nvPr/>
        </p:nvSpPr>
        <p:spPr>
          <a:xfrm>
            <a:off x="3659970" y="2259722"/>
            <a:ext cx="3048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From IMU pre-integration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78A6529-8D18-4B14-8270-9B45768A5488}"/>
              </a:ext>
            </a:extLst>
          </p:cNvPr>
          <p:cNvCxnSpPr>
            <a:cxnSpLocks/>
          </p:cNvCxnSpPr>
          <p:nvPr/>
        </p:nvCxnSpPr>
        <p:spPr>
          <a:xfrm flipV="1">
            <a:off x="6434135" y="3129106"/>
            <a:ext cx="0" cy="27866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ight Brace 88">
            <a:extLst>
              <a:ext uri="{FF2B5EF4-FFF2-40B4-BE49-F238E27FC236}">
                <a16:creationId xmlns:a16="http://schemas.microsoft.com/office/drawing/2014/main" id="{69037BBE-3F6B-4172-A62E-12F70ED6DDD6}"/>
              </a:ext>
            </a:extLst>
          </p:cNvPr>
          <p:cNvSpPr/>
          <p:nvPr/>
        </p:nvSpPr>
        <p:spPr>
          <a:xfrm>
            <a:off x="2702586" y="4700586"/>
            <a:ext cx="309499" cy="639638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59840A9-B621-4438-AD32-4CC01F66D945}"/>
              </a:ext>
            </a:extLst>
          </p:cNvPr>
          <p:cNvSpPr/>
          <p:nvPr/>
        </p:nvSpPr>
        <p:spPr>
          <a:xfrm>
            <a:off x="7463856" y="3130515"/>
            <a:ext cx="4337897" cy="7613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35EE7FD-23FE-4CC8-A086-B946E0FE7896}"/>
              </a:ext>
            </a:extLst>
          </p:cNvPr>
          <p:cNvSpPr txBox="1"/>
          <p:nvPr/>
        </p:nvSpPr>
        <p:spPr>
          <a:xfrm>
            <a:off x="7542343" y="3142139"/>
            <a:ext cx="42594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Now we have good estimate of gamma and alpha, beta are written in terms of scale. The reading (z) at any given frame can be written as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C490925-0D7B-4291-A9C9-3C993F6018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298" y="5726140"/>
            <a:ext cx="5524497" cy="92630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E3855D7-65FE-4663-A96A-A3715F8517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7340" y="3264392"/>
            <a:ext cx="3074073" cy="42695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BABF1838-6BDD-4F60-9BFB-65B4D87D5B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8059" y="3930251"/>
            <a:ext cx="4945735" cy="187673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A16082F4-3199-4551-B8A6-6FD95BBD0F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2825" y="5856429"/>
            <a:ext cx="2680969" cy="6825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9E11C658-2017-46F7-B37F-716E97D89B71}"/>
              </a:ext>
            </a:extLst>
          </p:cNvPr>
          <p:cNvCxnSpPr>
            <a:cxnSpLocks/>
            <a:endCxn id="87" idx="2"/>
          </p:cNvCxnSpPr>
          <p:nvPr/>
        </p:nvCxnSpPr>
        <p:spPr>
          <a:xfrm flipV="1">
            <a:off x="3195635" y="2629054"/>
            <a:ext cx="1988335" cy="41628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4D62E69F-4CA9-4D30-A005-AA0703F5F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86" y="1356187"/>
            <a:ext cx="985835" cy="14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E1697112-CA2A-40E6-99F3-414A1883D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8199">
            <a:off x="2089609" y="1250376"/>
            <a:ext cx="985835" cy="14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9F500F6B-CFAF-4902-8C79-5145BFD17048}"/>
              </a:ext>
            </a:extLst>
          </p:cNvPr>
          <p:cNvSpPr txBox="1"/>
          <p:nvPr/>
        </p:nvSpPr>
        <p:spPr>
          <a:xfrm>
            <a:off x="7542343" y="1276769"/>
            <a:ext cx="1418319" cy="215444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</a:rPr>
              <a:t>OPTIMIZATION 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FAD95F1-965A-4074-8A87-447B674F4A1C}"/>
              </a:ext>
            </a:extLst>
          </p:cNvPr>
          <p:cNvSpPr txBox="1"/>
          <p:nvPr/>
        </p:nvSpPr>
        <p:spPr>
          <a:xfrm>
            <a:off x="7934506" y="6089977"/>
            <a:ext cx="1418319" cy="215444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</a:rPr>
              <a:t>OPTIMIZATION 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D14DCFD-2905-479D-8E33-C326EC186215}"/>
              </a:ext>
            </a:extLst>
          </p:cNvPr>
          <p:cNvSpPr txBox="1"/>
          <p:nvPr/>
        </p:nvSpPr>
        <p:spPr>
          <a:xfrm>
            <a:off x="9028837" y="1276769"/>
            <a:ext cx="12294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/>
              <a:t>Gives gamma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622872B-F498-4BB8-909E-84EA843E1712}"/>
              </a:ext>
            </a:extLst>
          </p:cNvPr>
          <p:cNvSpPr txBox="1"/>
          <p:nvPr/>
        </p:nvSpPr>
        <p:spPr>
          <a:xfrm>
            <a:off x="6610622" y="6081569"/>
            <a:ext cx="12294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/>
              <a:t>Gives Scale</a:t>
            </a:r>
          </a:p>
        </p:txBody>
      </p:sp>
    </p:spTree>
    <p:extLst>
      <p:ext uri="{BB962C8B-B14F-4D97-AF65-F5344CB8AC3E}">
        <p14:creationId xmlns:p14="http://schemas.microsoft.com/office/powerpoint/2010/main" val="648688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2037138-CAB4-450F-B61E-0B0E4596EC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2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2037138-CAB4-450F-B61E-0B0E4596E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BD36655-E76A-4CF1-ADD5-A032C35D49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04E0A3A-DB34-42B8-91D3-F422B128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414540"/>
            <a:ext cx="11201401" cy="61555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VINS-Mono: Core VIO Algorithm</a:t>
            </a:r>
            <a:endParaRPr lang="en-US" b="1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23500-1F01-4D4A-A09A-E68046B049CB}"/>
              </a:ext>
            </a:extLst>
          </p:cNvPr>
          <p:cNvSpPr txBox="1"/>
          <p:nvPr/>
        </p:nvSpPr>
        <p:spPr>
          <a:xfrm>
            <a:off x="495297" y="882796"/>
            <a:ext cx="85335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Using previous state and new visual and IMU data to update the state estimate</a:t>
            </a:r>
          </a:p>
        </p:txBody>
      </p:sp>
      <p:pic>
        <p:nvPicPr>
          <p:cNvPr id="34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0E0B13AA-136F-48B5-A8C5-B52736686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255" y="1631032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0359B2C3-5757-4E0D-B561-435B8469A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117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83C65A4C-A015-4A2B-BDFB-45CFE01D9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367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31D13C7D-68DA-44B4-B1E4-5A6F5380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17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FDF37433-52AD-43E3-BDF5-FB6174373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542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2347F15-3285-4248-A5A7-1FE8446BD8A9}"/>
              </a:ext>
            </a:extLst>
          </p:cNvPr>
          <p:cNvSpPr/>
          <p:nvPr/>
        </p:nvSpPr>
        <p:spPr>
          <a:xfrm>
            <a:off x="6670279" y="1459289"/>
            <a:ext cx="5133974" cy="204924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71BEC4-7C4C-4A6C-9A40-20D0A32D252E}"/>
              </a:ext>
            </a:extLst>
          </p:cNvPr>
          <p:cNvSpPr txBox="1"/>
          <p:nvPr/>
        </p:nvSpPr>
        <p:spPr>
          <a:xfrm>
            <a:off x="8576072" y="3508533"/>
            <a:ext cx="197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Sliding Window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3F1AAE-2DE1-4E64-AE15-363A1FE85031}"/>
              </a:ext>
            </a:extLst>
          </p:cNvPr>
          <p:cNvSpPr txBox="1"/>
          <p:nvPr/>
        </p:nvSpPr>
        <p:spPr>
          <a:xfrm>
            <a:off x="3444479" y="3443900"/>
            <a:ext cx="78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B8F225-1178-4252-88E3-FFE9F1D59725}"/>
              </a:ext>
            </a:extLst>
          </p:cNvPr>
          <p:cNvSpPr txBox="1"/>
          <p:nvPr/>
        </p:nvSpPr>
        <p:spPr>
          <a:xfrm>
            <a:off x="6545898" y="1129938"/>
            <a:ext cx="547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module works only on Sliding Window part</a:t>
            </a:r>
          </a:p>
        </p:txBody>
      </p:sp>
      <p:pic>
        <p:nvPicPr>
          <p:cNvPr id="46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81E28134-7A7B-4E6C-A7FF-AA241BACD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30" y="1650082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9E32A9A7-50E1-4ACB-A268-FBFC61BB5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205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15A77B17-5CC4-4F66-B7DE-7FCCFC781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380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9AEB76D9-7E1F-423F-8097-CD84874E9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130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EAB33F8-A3E8-4CFC-B3ED-64C93F910E3D}"/>
              </a:ext>
            </a:extLst>
          </p:cNvPr>
          <p:cNvSpPr txBox="1"/>
          <p:nvPr/>
        </p:nvSpPr>
        <p:spPr>
          <a:xfrm>
            <a:off x="377430" y="4077571"/>
            <a:ext cx="114268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second latest image </a:t>
            </a:r>
            <a:r>
              <a:rPr lang="en-US" b="1" dirty="0"/>
              <a:t>not</a:t>
            </a:r>
            <a:r>
              <a:rPr lang="en-US" dirty="0"/>
              <a:t> a keyframe: its image data is thrown and only IMU kept. No frame marginalized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second latest </a:t>
            </a:r>
            <a:r>
              <a:rPr lang="en-US" b="1" dirty="0"/>
              <a:t>image</a:t>
            </a:r>
            <a:r>
              <a:rPr lang="en-US" dirty="0"/>
              <a:t> is a keyframe: oldest frame in sliding window marginalized (converted to priori)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AIM: </a:t>
            </a:r>
            <a:r>
              <a:rPr lang="en-US" dirty="0"/>
              <a:t>Keep latest and spatially separated keyframes in the window</a:t>
            </a:r>
          </a:p>
          <a:p>
            <a:endParaRPr lang="en-US" b="1" dirty="0"/>
          </a:p>
          <a:p>
            <a:pPr algn="ctr"/>
            <a:r>
              <a:rPr lang="en-US" b="1" dirty="0"/>
              <a:t>Failure Detection </a:t>
            </a:r>
            <a:r>
              <a:rPr lang="en-US" dirty="0"/>
              <a:t>and </a:t>
            </a:r>
            <a:r>
              <a:rPr lang="en-US" b="1" dirty="0"/>
              <a:t>Bundle Adjustment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478E053F-F4D9-40A8-9D08-658B96FD58E3}"/>
              </a:ext>
            </a:extLst>
          </p:cNvPr>
          <p:cNvCxnSpPr>
            <a:stCxn id="35" idx="2"/>
            <a:endCxn id="47" idx="2"/>
          </p:cNvCxnSpPr>
          <p:nvPr/>
        </p:nvCxnSpPr>
        <p:spPr>
          <a:xfrm rot="5400000">
            <a:off x="6671867" y="2678091"/>
            <a:ext cx="12700" cy="1331912"/>
          </a:xfrm>
          <a:prstGeom prst="bentConnector3">
            <a:avLst>
              <a:gd name="adj1" fmla="val 3675000"/>
            </a:avLst>
          </a:prstGeom>
          <a:ln w="95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68D028-04D2-4D00-9CCF-DDD158F92232}"/>
              </a:ext>
            </a:extLst>
          </p:cNvPr>
          <p:cNvSpPr txBox="1"/>
          <p:nvPr/>
        </p:nvSpPr>
        <p:spPr>
          <a:xfrm>
            <a:off x="6154342" y="3694855"/>
            <a:ext cx="1047750" cy="215444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</a:rPr>
              <a:t>marginalized</a:t>
            </a:r>
          </a:p>
        </p:txBody>
      </p:sp>
    </p:spTree>
    <p:extLst>
      <p:ext uri="{BB962C8B-B14F-4D97-AF65-F5344CB8AC3E}">
        <p14:creationId xmlns:p14="http://schemas.microsoft.com/office/powerpoint/2010/main" val="726841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2037138-CAB4-450F-B61E-0B0E4596EC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6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2037138-CAB4-450F-B61E-0B0E4596E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BD36655-E76A-4CF1-ADD5-A032C35D49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04E0A3A-DB34-42B8-91D3-F422B128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414540"/>
            <a:ext cx="11201401" cy="61555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VINS-Mono: Core VIO Algorithm</a:t>
            </a:r>
            <a:endParaRPr lang="en-US" b="1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23500-1F01-4D4A-A09A-E68046B049CB}"/>
              </a:ext>
            </a:extLst>
          </p:cNvPr>
          <p:cNvSpPr txBox="1"/>
          <p:nvPr/>
        </p:nvSpPr>
        <p:spPr>
          <a:xfrm>
            <a:off x="495297" y="882796"/>
            <a:ext cx="85335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Using previous state and new visual and IMU data to update the state estimate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9E25321-5687-4593-9DCA-D88E41DCB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92" y="4926352"/>
            <a:ext cx="5829300" cy="159067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27E78A0-C937-4318-8AD2-D9BA82F75F84}"/>
              </a:ext>
            </a:extLst>
          </p:cNvPr>
          <p:cNvSpPr txBox="1"/>
          <p:nvPr/>
        </p:nvSpPr>
        <p:spPr>
          <a:xfrm>
            <a:off x="345680" y="4557020"/>
            <a:ext cx="632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vector in sliding window can be represented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08BC1DC-F951-4011-A739-462D0AC1A938}"/>
                  </a:ext>
                </a:extLst>
              </p:cNvPr>
              <p:cNvSpPr txBox="1"/>
              <p:nvPr/>
            </p:nvSpPr>
            <p:spPr>
              <a:xfrm>
                <a:off x="6767117" y="4726706"/>
                <a:ext cx="4122737" cy="1774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b="1" dirty="0">
                            <a:solidFill>
                              <a:schemeClr val="tx1"/>
                            </a:solidFill>
                          </a:rPr>
                          <m:t>λ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tx1"/>
                    </a:solidFill>
                  </a:rPr>
                  <a:t>inverse distance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feature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br>
                  <a:rPr lang="en-US" b="1" dirty="0">
                    <a:solidFill>
                      <a:schemeClr val="tx1"/>
                    </a:solidFill>
                  </a:rPr>
                </a:br>
                <a:endParaRPr lang="en-US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tx1"/>
                    </a:solidFill>
                  </a:rPr>
                  <a:t>IMU reading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frame in window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  <m:sup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p>
                    </m:sSubSup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tx1"/>
                    </a:solidFill>
                  </a:rPr>
                  <a:t>camera to body vector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08BC1DC-F951-4011-A739-462D0AC1A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117" y="4726706"/>
                <a:ext cx="4122737" cy="1774653"/>
              </a:xfrm>
              <a:prstGeom prst="rect">
                <a:avLst/>
              </a:prstGeom>
              <a:blipFill>
                <a:blip r:embed="rId8"/>
                <a:stretch>
                  <a:fillRect l="-888" t="-1375" b="-4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A685C359-F24A-473E-8139-037CA0C04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255" y="1631032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A774FD9A-8783-4E54-86FC-C2DFE60A6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117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325D99D4-86FC-49D3-BE49-459B9960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367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A93D8AEE-ED0C-4B1B-AC0C-5E0B36C86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17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AE6C43DA-D502-409B-B5D2-730357722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542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937B307-83A9-4D07-BB64-599E8E128CB4}"/>
              </a:ext>
            </a:extLst>
          </p:cNvPr>
          <p:cNvSpPr/>
          <p:nvPr/>
        </p:nvSpPr>
        <p:spPr>
          <a:xfrm>
            <a:off x="6670279" y="1459289"/>
            <a:ext cx="5133974" cy="204924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72290D-AA31-44C0-9E24-51EFA794A4A4}"/>
              </a:ext>
            </a:extLst>
          </p:cNvPr>
          <p:cNvSpPr txBox="1"/>
          <p:nvPr/>
        </p:nvSpPr>
        <p:spPr>
          <a:xfrm>
            <a:off x="3444479" y="3443900"/>
            <a:ext cx="78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211B1E-5307-40C4-ACD2-872DF0A4AAFD}"/>
              </a:ext>
            </a:extLst>
          </p:cNvPr>
          <p:cNvSpPr txBox="1"/>
          <p:nvPr/>
        </p:nvSpPr>
        <p:spPr>
          <a:xfrm>
            <a:off x="6545898" y="1129938"/>
            <a:ext cx="547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module works only on Sliding Window part</a:t>
            </a:r>
          </a:p>
        </p:txBody>
      </p:sp>
      <p:pic>
        <p:nvPicPr>
          <p:cNvPr id="30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13C880FD-CEEC-4E61-966B-CF217EC82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30" y="1650082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77A2AA4D-9494-4F67-B4EB-581C66FB0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205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55C261C1-C039-4D1F-ADCF-FA22AD804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380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86B225A0-4ACC-4248-A8A3-15031BD7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130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8FA0E60-DDFA-4662-9092-861E19630A2B}"/>
              </a:ext>
            </a:extLst>
          </p:cNvPr>
          <p:cNvSpPr txBox="1"/>
          <p:nvPr/>
        </p:nvSpPr>
        <p:spPr>
          <a:xfrm>
            <a:off x="8576072" y="3508533"/>
            <a:ext cx="197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Sliding Window</a:t>
            </a:r>
          </a:p>
        </p:txBody>
      </p:sp>
    </p:spTree>
    <p:extLst>
      <p:ext uri="{BB962C8B-B14F-4D97-AF65-F5344CB8AC3E}">
        <p14:creationId xmlns:p14="http://schemas.microsoft.com/office/powerpoint/2010/main" val="371076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2037138-CAB4-450F-B61E-0B0E4596EC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0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2037138-CAB4-450F-B61E-0B0E4596E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BD36655-E76A-4CF1-ADD5-A032C35D49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04E0A3A-DB34-42B8-91D3-F422B128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414540"/>
            <a:ext cx="11201401" cy="61555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VINS-Mono: Core VIO Algorithm</a:t>
            </a:r>
            <a:endParaRPr lang="en-US" b="1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23500-1F01-4D4A-A09A-E68046B049CB}"/>
              </a:ext>
            </a:extLst>
          </p:cNvPr>
          <p:cNvSpPr txBox="1"/>
          <p:nvPr/>
        </p:nvSpPr>
        <p:spPr>
          <a:xfrm>
            <a:off x="495297" y="882796"/>
            <a:ext cx="85335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Using previous state and new visual and IMU data to update the state estimate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9E25321-5687-4593-9DCA-D88E41DCB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92" y="4926352"/>
            <a:ext cx="5829300" cy="159067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27E78A0-C937-4318-8AD2-D9BA82F75F84}"/>
              </a:ext>
            </a:extLst>
          </p:cNvPr>
          <p:cNvSpPr txBox="1"/>
          <p:nvPr/>
        </p:nvSpPr>
        <p:spPr>
          <a:xfrm>
            <a:off x="345680" y="4557020"/>
            <a:ext cx="632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vector in sliding window can be represented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08BC1DC-F951-4011-A739-462D0AC1A938}"/>
                  </a:ext>
                </a:extLst>
              </p:cNvPr>
              <p:cNvSpPr txBox="1"/>
              <p:nvPr/>
            </p:nvSpPr>
            <p:spPr>
              <a:xfrm>
                <a:off x="6640398" y="4716911"/>
                <a:ext cx="4324936" cy="1774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b="1" dirty="0">
                            <a:solidFill>
                              <a:schemeClr val="tx1"/>
                            </a:solidFill>
                          </a:rPr>
                          <m:t>λ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tx1"/>
                    </a:solidFill>
                  </a:rPr>
                  <a:t>inverse distance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feature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br>
                  <a:rPr lang="en-US" b="1" dirty="0">
                    <a:solidFill>
                      <a:schemeClr val="tx1"/>
                    </a:solidFill>
                  </a:rPr>
                </a:br>
                <a:endParaRPr lang="en-US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tx1"/>
                    </a:solidFill>
                  </a:rPr>
                  <a:t>IMU reading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frame in window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:endParaRPr lang="en-US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  <m:sup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p>
                    </m:sSubSup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tx1"/>
                    </a:solidFill>
                  </a:rPr>
                  <a:t>camera to body vector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08BC1DC-F951-4011-A739-462D0AC1A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398" y="4716911"/>
                <a:ext cx="4324936" cy="1774653"/>
              </a:xfrm>
              <a:prstGeom prst="rect">
                <a:avLst/>
              </a:prstGeom>
              <a:blipFill>
                <a:blip r:embed="rId8"/>
                <a:stretch>
                  <a:fillRect l="-845" t="-1718" b="-4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AD6F794-B17A-4C8C-B86D-898F194197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673" y="1779407"/>
            <a:ext cx="5332411" cy="1840951"/>
          </a:xfrm>
          <a:prstGeom prst="rect">
            <a:avLst/>
          </a:prstGeom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B809F3E-7A4F-4D25-9021-623DA824C0B0}"/>
              </a:ext>
            </a:extLst>
          </p:cNvPr>
          <p:cNvSpPr txBox="1"/>
          <p:nvPr/>
        </p:nvSpPr>
        <p:spPr>
          <a:xfrm>
            <a:off x="323736" y="1350891"/>
            <a:ext cx="63166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Optimization function to be satisfied at each timestep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D2987C-151A-4922-8419-471B95F47688}"/>
              </a:ext>
            </a:extLst>
          </p:cNvPr>
          <p:cNvSpPr txBox="1"/>
          <p:nvPr/>
        </p:nvSpPr>
        <p:spPr>
          <a:xfrm>
            <a:off x="7742961" y="3537411"/>
            <a:ext cx="336232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Error due to prior information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7BBD4C-C458-42BE-B42D-3F52A8DEE481}"/>
              </a:ext>
            </a:extLst>
          </p:cNvPr>
          <p:cNvSpPr txBox="1"/>
          <p:nvPr/>
        </p:nvSpPr>
        <p:spPr>
          <a:xfrm>
            <a:off x="7862807" y="1556510"/>
            <a:ext cx="216217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IMU residual 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278A63-B5B2-440A-80C3-9F7D589C7015}"/>
              </a:ext>
            </a:extLst>
          </p:cNvPr>
          <p:cNvSpPr txBox="1"/>
          <p:nvPr/>
        </p:nvSpPr>
        <p:spPr>
          <a:xfrm>
            <a:off x="7742961" y="2296658"/>
            <a:ext cx="2571750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 measurement residual error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B16A362-05BA-4B01-8BDB-00BAE0252A9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210175" y="1741176"/>
            <a:ext cx="2652632" cy="43822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A5275B2-F8BF-4EF3-BF94-9F616B283BCC}"/>
              </a:ext>
            </a:extLst>
          </p:cNvPr>
          <p:cNvCxnSpPr>
            <a:cxnSpLocks/>
          </p:cNvCxnSpPr>
          <p:nvPr/>
        </p:nvCxnSpPr>
        <p:spPr>
          <a:xfrm flipV="1">
            <a:off x="5700632" y="2619825"/>
            <a:ext cx="2042329" cy="57865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11249D-FC66-4577-94D5-EEFFEC1988B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695450" y="3707736"/>
            <a:ext cx="6047511" cy="1434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791184-29BA-46C7-8733-F6AB1C867A05}"/>
              </a:ext>
            </a:extLst>
          </p:cNvPr>
          <p:cNvCxnSpPr/>
          <p:nvPr/>
        </p:nvCxnSpPr>
        <p:spPr>
          <a:xfrm flipV="1">
            <a:off x="1695450" y="2341432"/>
            <a:ext cx="0" cy="136630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393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2037138-CAB4-450F-B61E-0B0E4596EC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4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2037138-CAB4-450F-B61E-0B0E4596E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BD36655-E76A-4CF1-ADD5-A032C35D49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04E0A3A-DB34-42B8-91D3-F422B128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414540"/>
            <a:ext cx="11201401" cy="61555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VINS-Mono: Core VIO Algorithm</a:t>
            </a:r>
            <a:endParaRPr lang="en-US" b="1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23500-1F01-4D4A-A09A-E68046B049CB}"/>
              </a:ext>
            </a:extLst>
          </p:cNvPr>
          <p:cNvSpPr txBox="1"/>
          <p:nvPr/>
        </p:nvSpPr>
        <p:spPr>
          <a:xfrm>
            <a:off x="495297" y="882796"/>
            <a:ext cx="85335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Using previous state and new visual and IMU data to update the state estimate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E3CBBF-2213-4A26-BD25-4A628A21D330}"/>
              </a:ext>
            </a:extLst>
          </p:cNvPr>
          <p:cNvSpPr txBox="1"/>
          <p:nvPr/>
        </p:nvSpPr>
        <p:spPr>
          <a:xfrm>
            <a:off x="675478" y="1192155"/>
            <a:ext cx="231457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IMU residual error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5BEE918-A3FF-4386-B006-807A7FE30F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001" y="1561487"/>
            <a:ext cx="2521296" cy="1647825"/>
          </a:xfrm>
          <a:prstGeom prst="rect">
            <a:avLst/>
          </a:prstGeom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F09AEEE-0105-45E4-BFFA-336713ADBACF}"/>
              </a:ext>
            </a:extLst>
          </p:cNvPr>
          <p:cNvSpPr txBox="1"/>
          <p:nvPr/>
        </p:nvSpPr>
        <p:spPr>
          <a:xfrm>
            <a:off x="336078" y="3248394"/>
            <a:ext cx="353027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Change in IMU states and bias estimates from previous frame to this frame by pre-integration step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B1B878-0C97-418B-87C7-E0401B736C26}"/>
              </a:ext>
            </a:extLst>
          </p:cNvPr>
          <p:cNvSpPr txBox="1"/>
          <p:nvPr/>
        </p:nvSpPr>
        <p:spPr>
          <a:xfrm>
            <a:off x="4396281" y="1914314"/>
            <a:ext cx="218835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Visual Measurement residual error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0278E19-2A2A-481D-B53A-C7448971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7682" y="1340996"/>
            <a:ext cx="4968240" cy="23293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ABC93B8-A171-45E1-A6B8-F9F7112B8C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3908" y="3851569"/>
            <a:ext cx="3629025" cy="2400300"/>
          </a:xfrm>
          <a:prstGeom prst="rect">
            <a:avLst/>
          </a:prstGeom>
          <a:ln>
            <a:noFill/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035A7F7-611C-49C2-B72F-A8322EE3B579}"/>
              </a:ext>
            </a:extLst>
          </p:cNvPr>
          <p:cNvSpPr/>
          <p:nvPr/>
        </p:nvSpPr>
        <p:spPr>
          <a:xfrm>
            <a:off x="495297" y="1561486"/>
            <a:ext cx="3262414" cy="2887237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7BECF9-1819-4536-9596-8D73CFDF5642}"/>
              </a:ext>
            </a:extLst>
          </p:cNvPr>
          <p:cNvSpPr txBox="1"/>
          <p:nvPr/>
        </p:nvSpPr>
        <p:spPr>
          <a:xfrm>
            <a:off x="495297" y="4524552"/>
            <a:ext cx="28289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What does it all mean?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0B8C1447-7EAE-4CC1-BA02-8014A1F7998D}"/>
              </a:ext>
            </a:extLst>
          </p:cNvPr>
          <p:cNvCxnSpPr>
            <a:stCxn id="30" idx="1"/>
            <a:endCxn id="33" idx="1"/>
          </p:cNvCxnSpPr>
          <p:nvPr/>
        </p:nvCxnSpPr>
        <p:spPr>
          <a:xfrm rot="10800000" flipV="1">
            <a:off x="495298" y="2505682"/>
            <a:ext cx="6392385" cy="2203536"/>
          </a:xfrm>
          <a:prstGeom prst="bentConnector3">
            <a:avLst>
              <a:gd name="adj1" fmla="val 103576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04D8E4E-27C1-4381-A342-22E7C91F1A95}"/>
              </a:ext>
            </a:extLst>
          </p:cNvPr>
          <p:cNvSpPr txBox="1"/>
          <p:nvPr/>
        </p:nvSpPr>
        <p:spPr>
          <a:xfrm>
            <a:off x="453676" y="4880807"/>
            <a:ext cx="503653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It is just the scaled camera reprojection error of a feature </a:t>
            </a:r>
          </a:p>
          <a:p>
            <a:endParaRPr lang="en-US" dirty="0"/>
          </a:p>
          <a:p>
            <a:r>
              <a:rPr lang="en-US" b="1" dirty="0"/>
              <a:t>Error = Scale*(expected reprojection – true)</a:t>
            </a:r>
          </a:p>
          <a:p>
            <a:endParaRPr lang="en-US" b="1" dirty="0"/>
          </a:p>
          <a:p>
            <a:r>
              <a:rPr lang="en-US" b="1" dirty="0"/>
              <a:t>P : </a:t>
            </a:r>
            <a:r>
              <a:rPr lang="en-US" dirty="0"/>
              <a:t>unit vector along reprojection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D00D4B-C7B3-494A-831D-F7AAD717C59A}"/>
              </a:ext>
            </a:extLst>
          </p:cNvPr>
          <p:cNvSpPr txBox="1"/>
          <p:nvPr/>
        </p:nvSpPr>
        <p:spPr>
          <a:xfrm>
            <a:off x="8949874" y="2164908"/>
            <a:ext cx="1038858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Observed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EA776B-84DF-482F-8A4D-4E7B23345EDC}"/>
              </a:ext>
            </a:extLst>
          </p:cNvPr>
          <p:cNvSpPr txBox="1"/>
          <p:nvPr/>
        </p:nvSpPr>
        <p:spPr>
          <a:xfrm>
            <a:off x="6996322" y="3208509"/>
            <a:ext cx="935173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Expected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8A0CDE-9725-4862-9E33-139C16E8566B}"/>
              </a:ext>
            </a:extLst>
          </p:cNvPr>
          <p:cNvSpPr/>
          <p:nvPr/>
        </p:nvSpPr>
        <p:spPr>
          <a:xfrm>
            <a:off x="336078" y="1208220"/>
            <a:ext cx="3629025" cy="3029405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439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2037138-CAB4-450F-B61E-0B0E4596EC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0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2037138-CAB4-450F-B61E-0B0E4596E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BD36655-E76A-4CF1-ADD5-A032C35D49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04E0A3A-DB34-42B8-91D3-F422B128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414540"/>
            <a:ext cx="11201401" cy="61555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VINS-Mono: </a:t>
            </a:r>
            <a:r>
              <a:rPr lang="en-US" dirty="0" err="1">
                <a:solidFill>
                  <a:schemeClr val="accent1"/>
                </a:solidFill>
              </a:rPr>
              <a:t>Relocalization</a:t>
            </a:r>
            <a:r>
              <a:rPr lang="en-US" dirty="0">
                <a:solidFill>
                  <a:schemeClr val="accent1"/>
                </a:solidFill>
              </a:rPr>
              <a:t> v/s Pose Graph</a:t>
            </a:r>
            <a:endParaRPr lang="en-US" b="1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23500-1F01-4D4A-A09A-E68046B049CB}"/>
              </a:ext>
            </a:extLst>
          </p:cNvPr>
          <p:cNvSpPr txBox="1"/>
          <p:nvPr/>
        </p:nvSpPr>
        <p:spPr>
          <a:xfrm>
            <a:off x="495297" y="882796"/>
            <a:ext cx="85335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Occurs at loop closure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7CB089-C53B-41A1-AF74-77AF4A8E1D7B}"/>
              </a:ext>
            </a:extLst>
          </p:cNvPr>
          <p:cNvSpPr txBox="1"/>
          <p:nvPr/>
        </p:nvSpPr>
        <p:spPr>
          <a:xfrm>
            <a:off x="390036" y="1211154"/>
            <a:ext cx="11526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effort is made to minimize error but still some drift occurs. When we visit a location again, our past knowledge and current position can help us correct for those drifts. Correcting those drifts in sliding window is </a:t>
            </a:r>
            <a:r>
              <a:rPr lang="en-US" b="1" dirty="0" err="1"/>
              <a:t>Relocalization</a:t>
            </a:r>
            <a:r>
              <a:rPr lang="en-US" b="1" dirty="0"/>
              <a:t> </a:t>
            </a:r>
            <a:r>
              <a:rPr lang="en-US" dirty="0"/>
              <a:t>and thereby adjusting previous data according to it is </a:t>
            </a:r>
            <a:r>
              <a:rPr lang="en-US" b="1" dirty="0"/>
              <a:t>Global pose graph optimization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C00B69-14F9-446F-88CF-E86D743C9158}"/>
              </a:ext>
            </a:extLst>
          </p:cNvPr>
          <p:cNvSpPr/>
          <p:nvPr/>
        </p:nvSpPr>
        <p:spPr>
          <a:xfrm>
            <a:off x="318841" y="1180376"/>
            <a:ext cx="11554314" cy="91617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9F1D45-D30A-4B39-AEBB-6B1D94783D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4028"/>
          <a:stretch/>
        </p:blipFill>
        <p:spPr>
          <a:xfrm>
            <a:off x="586942" y="2333625"/>
            <a:ext cx="5823384" cy="427672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11B32AE-EC54-4655-96C3-5D32131527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361"/>
          <a:stretch/>
        </p:blipFill>
        <p:spPr>
          <a:xfrm>
            <a:off x="6324602" y="2828040"/>
            <a:ext cx="5781674" cy="336321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66556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2037138-CAB4-450F-B61E-0B0E4596EC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2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2037138-CAB4-450F-B61E-0B0E4596E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BD36655-E76A-4CF1-ADD5-A032C35D49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04E0A3A-DB34-42B8-91D3-F422B128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414540"/>
            <a:ext cx="11201401" cy="61555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VINS-Mono: </a:t>
            </a:r>
            <a:r>
              <a:rPr lang="en-US" dirty="0" err="1">
                <a:solidFill>
                  <a:schemeClr val="accent1"/>
                </a:solidFill>
              </a:rPr>
              <a:t>Relocalization</a:t>
            </a:r>
            <a:endParaRPr lang="en-US" b="1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6B74E2-6EFB-4B3B-A38F-5E212B1A8A0A}"/>
              </a:ext>
            </a:extLst>
          </p:cNvPr>
          <p:cNvSpPr txBox="1"/>
          <p:nvPr/>
        </p:nvSpPr>
        <p:spPr>
          <a:xfrm>
            <a:off x="370611" y="865264"/>
            <a:ext cx="118213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Relocalization</a:t>
            </a:r>
            <a:r>
              <a:rPr lang="en-US" b="1" dirty="0"/>
              <a:t> has 2 steps: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Loop detection: </a:t>
            </a:r>
            <a:r>
              <a:rPr lang="en-US" dirty="0"/>
              <a:t>DBoW2 (Database Bag of Words representation of image features indexed for fast retrieval)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Optimization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78A206-E686-4723-97EB-C560ED1C8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891" y="2404759"/>
            <a:ext cx="5324909" cy="25797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BAEE77-793B-474B-9A81-1062C3D9C1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4028"/>
          <a:stretch/>
        </p:blipFill>
        <p:spPr>
          <a:xfrm>
            <a:off x="7162076" y="2129527"/>
            <a:ext cx="4659313" cy="337597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2F92C6-4C6F-4AA6-8C7C-8E5B11FE2E79}"/>
                  </a:ext>
                </a:extLst>
              </p:cNvPr>
              <p:cNvSpPr txBox="1"/>
              <p:nvPr/>
            </p:nvSpPr>
            <p:spPr>
              <a:xfrm>
                <a:off x="2913787" y="5378975"/>
                <a:ext cx="4448175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feature observed previously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frame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2F92C6-4C6F-4AA6-8C7C-8E5B11FE2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787" y="5378975"/>
                <a:ext cx="4448175" cy="342979"/>
              </a:xfrm>
              <a:prstGeom prst="rect">
                <a:avLst/>
              </a:prstGeom>
              <a:blipFill>
                <a:blip r:embed="rId9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C1E81C-2885-4C63-9C67-620C3BC19E26}"/>
              </a:ext>
            </a:extLst>
          </p:cNvPr>
          <p:cNvCxnSpPr>
            <a:cxnSpLocks/>
          </p:cNvCxnSpPr>
          <p:nvPr/>
        </p:nvCxnSpPr>
        <p:spPr>
          <a:xfrm flipV="1">
            <a:off x="1477100" y="5164152"/>
            <a:ext cx="0" cy="23503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DEE89C-0156-4CE1-9D6C-92A47B731109}"/>
              </a:ext>
            </a:extLst>
          </p:cNvPr>
          <p:cNvSpPr txBox="1"/>
          <p:nvPr/>
        </p:nvSpPr>
        <p:spPr>
          <a:xfrm>
            <a:off x="224701" y="5864751"/>
            <a:ext cx="11450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Hence apart from usual cost function for sliding window, we now have a term which constraints us with loop connections to give us new estimated state and thus minimizing the overall drift.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7C3D362E-EAEC-4A2C-A324-DF5BE69D5275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2378838" y="5015516"/>
            <a:ext cx="565936" cy="503962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313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2037138-CAB4-450F-B61E-0B0E4596EC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6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2037138-CAB4-450F-B61E-0B0E4596E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BD36655-E76A-4CF1-ADD5-A032C35D49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04E0A3A-DB34-42B8-91D3-F422B128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414540"/>
            <a:ext cx="11201401" cy="61555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VINS-Mono: Global Pose Graph </a:t>
            </a:r>
            <a:r>
              <a:rPr lang="en-US" dirty="0" err="1">
                <a:solidFill>
                  <a:schemeClr val="accent1"/>
                </a:solidFill>
              </a:rPr>
              <a:t>Optimizatio</a:t>
            </a:r>
            <a:endParaRPr lang="en-US" b="1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DA3902-C2BB-46B2-8C88-2104972B572C}"/>
              </a:ext>
            </a:extLst>
          </p:cNvPr>
          <p:cNvSpPr txBox="1"/>
          <p:nvPr/>
        </p:nvSpPr>
        <p:spPr>
          <a:xfrm>
            <a:off x="441119" y="1544978"/>
            <a:ext cx="54959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 we have already </a:t>
            </a:r>
            <a:r>
              <a:rPr lang="en-US" sz="2000" dirty="0" err="1"/>
              <a:t>relocalized</a:t>
            </a:r>
            <a:r>
              <a:rPr lang="en-US" sz="2000" dirty="0"/>
              <a:t> the sliding window, the pose graph looks like image 5</a:t>
            </a:r>
          </a:p>
          <a:p>
            <a:endParaRPr lang="en-US" sz="2000" dirty="0"/>
          </a:p>
          <a:p>
            <a:r>
              <a:rPr lang="en-US" sz="2000" b="1" dirty="0"/>
              <a:t>4-Dof pose graph optimization: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88BC4A-CB8D-4929-94B2-7EBBD2DDE7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361"/>
          <a:stretch/>
        </p:blipFill>
        <p:spPr>
          <a:xfrm>
            <a:off x="5416139" y="1193088"/>
            <a:ext cx="6101424" cy="336776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EDE0F2-C039-4467-B606-3BBB3A7DFA62}"/>
              </a:ext>
            </a:extLst>
          </p:cNvPr>
          <p:cNvSpPr txBox="1"/>
          <p:nvPr/>
        </p:nvSpPr>
        <p:spPr>
          <a:xfrm>
            <a:off x="480207" y="3143675"/>
            <a:ext cx="387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Done according to sequential and loop closure edges residual error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31EFCD-B521-4F63-A204-2C0343D3F0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2915" y="4252425"/>
            <a:ext cx="5514975" cy="1162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278727-0952-414B-A886-794EC9422D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1521" y="5086933"/>
            <a:ext cx="3933825" cy="981075"/>
          </a:xfrm>
          <a:prstGeom prst="rect">
            <a:avLst/>
          </a:prstGeom>
        </p:spPr>
      </p:pic>
      <p:sp>
        <p:nvSpPr>
          <p:cNvPr id="22" name="Flowchart: Off-page Connector 21">
            <a:extLst>
              <a:ext uri="{FF2B5EF4-FFF2-40B4-BE49-F238E27FC236}">
                <a16:creationId xmlns:a16="http://schemas.microsoft.com/office/drawing/2014/main" id="{F10F60CE-B09D-4FCB-827D-221265C4A7BD}"/>
              </a:ext>
            </a:extLst>
          </p:cNvPr>
          <p:cNvSpPr/>
          <p:nvPr/>
        </p:nvSpPr>
        <p:spPr>
          <a:xfrm>
            <a:off x="1439264" y="4487375"/>
            <a:ext cx="266700" cy="444577"/>
          </a:xfrm>
          <a:prstGeom prst="flowChartOffpage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lowchart: Off-page Connector 22">
            <a:extLst>
              <a:ext uri="{FF2B5EF4-FFF2-40B4-BE49-F238E27FC236}">
                <a16:creationId xmlns:a16="http://schemas.microsoft.com/office/drawing/2014/main" id="{06539A45-1FBC-4152-ACD0-71ADA504CBE7}"/>
              </a:ext>
            </a:extLst>
          </p:cNvPr>
          <p:cNvSpPr/>
          <p:nvPr/>
        </p:nvSpPr>
        <p:spPr>
          <a:xfrm>
            <a:off x="2106014" y="4487375"/>
            <a:ext cx="266700" cy="444577"/>
          </a:xfrm>
          <a:prstGeom prst="flowChartOffpage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lowchart: Off-page Connector 23">
            <a:extLst>
              <a:ext uri="{FF2B5EF4-FFF2-40B4-BE49-F238E27FC236}">
                <a16:creationId xmlns:a16="http://schemas.microsoft.com/office/drawing/2014/main" id="{9285CA92-47E6-46E0-B95E-13D2DBDDD9EE}"/>
              </a:ext>
            </a:extLst>
          </p:cNvPr>
          <p:cNvSpPr/>
          <p:nvPr/>
        </p:nvSpPr>
        <p:spPr>
          <a:xfrm>
            <a:off x="2763239" y="4487375"/>
            <a:ext cx="266700" cy="444577"/>
          </a:xfrm>
          <a:prstGeom prst="flowChartOffpage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lowchart: Off-page Connector 24">
            <a:extLst>
              <a:ext uri="{FF2B5EF4-FFF2-40B4-BE49-F238E27FC236}">
                <a16:creationId xmlns:a16="http://schemas.microsoft.com/office/drawing/2014/main" id="{29E5CA9F-7057-4095-B5BA-555665B7C7FB}"/>
              </a:ext>
            </a:extLst>
          </p:cNvPr>
          <p:cNvSpPr/>
          <p:nvPr/>
        </p:nvSpPr>
        <p:spPr>
          <a:xfrm>
            <a:off x="772514" y="5277950"/>
            <a:ext cx="266700" cy="444577"/>
          </a:xfrm>
          <a:prstGeom prst="flowChartOffpage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lowchart: Off-page Connector 25">
            <a:extLst>
              <a:ext uri="{FF2B5EF4-FFF2-40B4-BE49-F238E27FC236}">
                <a16:creationId xmlns:a16="http://schemas.microsoft.com/office/drawing/2014/main" id="{7148D43B-E629-4F8B-B013-A687579DFF23}"/>
              </a:ext>
            </a:extLst>
          </p:cNvPr>
          <p:cNvSpPr/>
          <p:nvPr/>
        </p:nvSpPr>
        <p:spPr>
          <a:xfrm>
            <a:off x="1439264" y="5277950"/>
            <a:ext cx="266700" cy="444577"/>
          </a:xfrm>
          <a:prstGeom prst="flowChartOffpage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lowchart: Off-page Connector 26">
            <a:extLst>
              <a:ext uri="{FF2B5EF4-FFF2-40B4-BE49-F238E27FC236}">
                <a16:creationId xmlns:a16="http://schemas.microsoft.com/office/drawing/2014/main" id="{66CF4CC3-78BA-4F4F-BBE1-8873AD10E943}"/>
              </a:ext>
            </a:extLst>
          </p:cNvPr>
          <p:cNvSpPr/>
          <p:nvPr/>
        </p:nvSpPr>
        <p:spPr>
          <a:xfrm>
            <a:off x="2096489" y="5277950"/>
            <a:ext cx="266700" cy="444577"/>
          </a:xfrm>
          <a:prstGeom prst="flowChartOffpage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DF2803-02A6-4694-ADCB-BF8F2955AC39}"/>
              </a:ext>
            </a:extLst>
          </p:cNvPr>
          <p:cNvCxnSpPr>
            <a:stCxn id="24" idx="1"/>
            <a:endCxn id="23" idx="3"/>
          </p:cNvCxnSpPr>
          <p:nvPr/>
        </p:nvCxnSpPr>
        <p:spPr>
          <a:xfrm flipH="1">
            <a:off x="2372714" y="4709664"/>
            <a:ext cx="39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DBA716-3924-400F-AAF5-B36A400BFA19}"/>
              </a:ext>
            </a:extLst>
          </p:cNvPr>
          <p:cNvCxnSpPr>
            <a:stCxn id="23" idx="1"/>
            <a:endCxn id="22" idx="3"/>
          </p:cNvCxnSpPr>
          <p:nvPr/>
        </p:nvCxnSpPr>
        <p:spPr>
          <a:xfrm flipH="1">
            <a:off x="1705964" y="4709664"/>
            <a:ext cx="400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6B139A-9629-4C1D-9FA1-B82B3E0A9CD1}"/>
              </a:ext>
            </a:extLst>
          </p:cNvPr>
          <p:cNvCxnSpPr>
            <a:stCxn id="23" idx="2"/>
          </p:cNvCxnSpPr>
          <p:nvPr/>
        </p:nvCxnSpPr>
        <p:spPr>
          <a:xfrm>
            <a:off x="2239364" y="4931952"/>
            <a:ext cx="0" cy="345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DCC4E0-8915-425B-B597-2DF49A16AFFF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>
            <a:off x="1572614" y="4931952"/>
            <a:ext cx="0" cy="345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B7F00D-6570-4E91-9A78-7000FFAE90BE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1705964" y="5500238"/>
            <a:ext cx="3905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D0A9885-0AF1-4062-B444-E51FC619D838}"/>
              </a:ext>
            </a:extLst>
          </p:cNvPr>
          <p:cNvCxnSpPr>
            <a:stCxn id="26" idx="1"/>
            <a:endCxn id="25" idx="3"/>
          </p:cNvCxnSpPr>
          <p:nvPr/>
        </p:nvCxnSpPr>
        <p:spPr>
          <a:xfrm flipH="1">
            <a:off x="1039214" y="5500239"/>
            <a:ext cx="400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9D5768-4DDA-4DA0-A746-94E91B651E12}"/>
              </a:ext>
            </a:extLst>
          </p:cNvPr>
          <p:cNvCxnSpPr>
            <a:endCxn id="24" idx="3"/>
          </p:cNvCxnSpPr>
          <p:nvPr/>
        </p:nvCxnSpPr>
        <p:spPr>
          <a:xfrm flipH="1">
            <a:off x="3029939" y="4709663"/>
            <a:ext cx="3333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083D9F4-E65F-4B14-9069-6FF2B99B38F5}"/>
              </a:ext>
            </a:extLst>
          </p:cNvPr>
          <p:cNvCxnSpPr>
            <a:stCxn id="25" idx="1"/>
          </p:cNvCxnSpPr>
          <p:nvPr/>
        </p:nvCxnSpPr>
        <p:spPr>
          <a:xfrm flipH="1" flipV="1">
            <a:off x="495298" y="5500238"/>
            <a:ext cx="2772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3F7B2CA-3081-4359-92FF-1C6A12DB5ABE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2363189" y="550023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3B5FA4-7254-4EFB-97BD-5AC2CE943D48}"/>
              </a:ext>
            </a:extLst>
          </p:cNvPr>
          <p:cNvCxnSpPr/>
          <p:nvPr/>
        </p:nvCxnSpPr>
        <p:spPr>
          <a:xfrm flipV="1">
            <a:off x="2567976" y="4020650"/>
            <a:ext cx="0" cy="68901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CDEC81D-5EBF-4DD5-80AD-AE9D1743F8A2}"/>
              </a:ext>
            </a:extLst>
          </p:cNvPr>
          <p:cNvCxnSpPr/>
          <p:nvPr/>
        </p:nvCxnSpPr>
        <p:spPr>
          <a:xfrm>
            <a:off x="2567976" y="4483941"/>
            <a:ext cx="1271587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0CC180B-C7B9-425A-A547-2224B26C7B83}"/>
              </a:ext>
            </a:extLst>
          </p:cNvPr>
          <p:cNvCxnSpPr/>
          <p:nvPr/>
        </p:nvCxnSpPr>
        <p:spPr>
          <a:xfrm>
            <a:off x="3830038" y="4483941"/>
            <a:ext cx="0" cy="136207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E1D8509-F383-4836-A00B-9C5B83EC8057}"/>
              </a:ext>
            </a:extLst>
          </p:cNvPr>
          <p:cNvCxnSpPr/>
          <p:nvPr/>
        </p:nvCxnSpPr>
        <p:spPr>
          <a:xfrm>
            <a:off x="3839563" y="5874591"/>
            <a:ext cx="249555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BADF839-88F5-47C7-A2BB-BB136D13FB35}"/>
              </a:ext>
            </a:extLst>
          </p:cNvPr>
          <p:cNvCxnSpPr>
            <a:cxnSpLocks/>
          </p:cNvCxnSpPr>
          <p:nvPr/>
        </p:nvCxnSpPr>
        <p:spPr>
          <a:xfrm>
            <a:off x="2239364" y="5076852"/>
            <a:ext cx="113149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E1266D-BC61-4FB5-9CEC-471B69EA94BE}"/>
              </a:ext>
            </a:extLst>
          </p:cNvPr>
          <p:cNvCxnSpPr>
            <a:cxnSpLocks/>
          </p:cNvCxnSpPr>
          <p:nvPr/>
        </p:nvCxnSpPr>
        <p:spPr>
          <a:xfrm>
            <a:off x="3370854" y="5076852"/>
            <a:ext cx="0" cy="78212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B5E40A3-268E-48F1-96FE-348D47C5FCC1}"/>
              </a:ext>
            </a:extLst>
          </p:cNvPr>
          <p:cNvCxnSpPr>
            <a:cxnSpLocks/>
          </p:cNvCxnSpPr>
          <p:nvPr/>
        </p:nvCxnSpPr>
        <p:spPr>
          <a:xfrm>
            <a:off x="3380378" y="6322266"/>
            <a:ext cx="4840685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2DEB5BA-D3F7-4018-8AF7-57398D25B504}"/>
              </a:ext>
            </a:extLst>
          </p:cNvPr>
          <p:cNvCxnSpPr>
            <a:cxnSpLocks/>
          </p:cNvCxnSpPr>
          <p:nvPr/>
        </p:nvCxnSpPr>
        <p:spPr>
          <a:xfrm>
            <a:off x="8154388" y="5931204"/>
            <a:ext cx="0" cy="391062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874CFA6-1994-4567-9524-3878EBD20A93}"/>
              </a:ext>
            </a:extLst>
          </p:cNvPr>
          <p:cNvSpPr txBox="1"/>
          <p:nvPr/>
        </p:nvSpPr>
        <p:spPr>
          <a:xfrm>
            <a:off x="3904252" y="5540143"/>
            <a:ext cx="172402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Sequential edges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12B3B-945B-4D5B-99E0-5DB177D25494}"/>
              </a:ext>
            </a:extLst>
          </p:cNvPr>
          <p:cNvSpPr txBox="1"/>
          <p:nvPr/>
        </p:nvSpPr>
        <p:spPr>
          <a:xfrm>
            <a:off x="4063599" y="5987817"/>
            <a:ext cx="123071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Loop edges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C6AD54-B6B9-4E3E-A4C6-787966399361}"/>
              </a:ext>
            </a:extLst>
          </p:cNvPr>
          <p:cNvSpPr txBox="1"/>
          <p:nvPr/>
        </p:nvSpPr>
        <p:spPr>
          <a:xfrm>
            <a:off x="717355" y="3942069"/>
            <a:ext cx="123149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Pose Graph 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5AD480B-5B10-47FE-B970-CDDD7CECF824}"/>
              </a:ext>
            </a:extLst>
          </p:cNvPr>
          <p:cNvCxnSpPr>
            <a:endCxn id="45" idx="1"/>
          </p:cNvCxnSpPr>
          <p:nvPr/>
        </p:nvCxnSpPr>
        <p:spPr>
          <a:xfrm>
            <a:off x="2567976" y="4709663"/>
            <a:ext cx="1336276" cy="984369"/>
          </a:xfrm>
          <a:prstGeom prst="bentConnector3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DB0C6F5-D7BB-45E8-B1FE-12A347E94013}"/>
              </a:ext>
            </a:extLst>
          </p:cNvPr>
          <p:cNvCxnSpPr>
            <a:endCxn id="46" idx="1"/>
          </p:cNvCxnSpPr>
          <p:nvPr/>
        </p:nvCxnSpPr>
        <p:spPr>
          <a:xfrm>
            <a:off x="2239364" y="5076852"/>
            <a:ext cx="1824235" cy="1064854"/>
          </a:xfrm>
          <a:prstGeom prst="bentConnector3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794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2037138-CAB4-450F-B61E-0B0E4596EC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0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2037138-CAB4-450F-B61E-0B0E4596E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BD36655-E76A-4CF1-ADD5-A032C35D49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04E0A3A-DB34-42B8-91D3-F422B128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414540"/>
            <a:ext cx="11201401" cy="61555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VINS-Mono: Working</a:t>
            </a:r>
            <a:endParaRPr lang="en-US" b="1" dirty="0">
              <a:latin typeface="+mn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AB53A6-B58D-4937-8591-ACCDAAEC09B9}"/>
              </a:ext>
            </a:extLst>
          </p:cNvPr>
          <p:cNvSpPr txBox="1"/>
          <p:nvPr/>
        </p:nvSpPr>
        <p:spPr>
          <a:xfrm>
            <a:off x="176909" y="3858137"/>
            <a:ext cx="118381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</a:t>
            </a:r>
            <a:r>
              <a:rPr lang="en-US" b="1" dirty="0"/>
              <a:t>/Scene </a:t>
            </a:r>
            <a:r>
              <a:rPr lang="en-US" dirty="0"/>
              <a:t>data goes to </a:t>
            </a:r>
            <a:r>
              <a:rPr lang="en-US" b="1" dirty="0"/>
              <a:t>/</a:t>
            </a:r>
            <a:r>
              <a:rPr lang="en-US" b="1" dirty="0" err="1"/>
              <a:t>feature_tracker</a:t>
            </a:r>
            <a:r>
              <a:rPr lang="en-US" b="1" dirty="0"/>
              <a:t> </a:t>
            </a:r>
            <a:r>
              <a:rPr lang="en-US" dirty="0"/>
              <a:t>(pre-processing) and </a:t>
            </a:r>
            <a:r>
              <a:rPr lang="en-US" b="1" dirty="0"/>
              <a:t>/</a:t>
            </a:r>
            <a:r>
              <a:rPr lang="en-US" b="1" dirty="0" err="1"/>
              <a:t>pose_graph</a:t>
            </a:r>
            <a:r>
              <a:rPr lang="en-US" b="1" dirty="0"/>
              <a:t> </a:t>
            </a:r>
            <a:r>
              <a:rPr lang="en-US" dirty="0"/>
              <a:t>(detect loop closure)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any matched points from previous poses, </a:t>
            </a:r>
            <a:r>
              <a:rPr lang="en-US" b="1" dirty="0"/>
              <a:t>/</a:t>
            </a:r>
            <a:r>
              <a:rPr lang="en-US" b="1" dirty="0" err="1"/>
              <a:t>pose_graph</a:t>
            </a:r>
            <a:r>
              <a:rPr lang="en-US" b="1" dirty="0"/>
              <a:t> </a:t>
            </a:r>
            <a:r>
              <a:rPr lang="en-US" dirty="0"/>
              <a:t>gives it to </a:t>
            </a:r>
            <a:r>
              <a:rPr lang="en-US" b="1" dirty="0"/>
              <a:t>/</a:t>
            </a:r>
            <a:r>
              <a:rPr lang="en-US" b="1" dirty="0" err="1"/>
              <a:t>vins_estimator</a:t>
            </a:r>
            <a:r>
              <a:rPr lang="en-US" b="1" dirty="0"/>
              <a:t> </a:t>
            </a:r>
            <a:r>
              <a:rPr lang="en-US" dirty="0"/>
              <a:t>(VIO-core) to optimize for it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marginalized keyframes are saved in </a:t>
            </a:r>
            <a:r>
              <a:rPr lang="en-US" b="1" dirty="0"/>
              <a:t>/</a:t>
            </a:r>
            <a:r>
              <a:rPr lang="en-US" b="1" dirty="0" err="1"/>
              <a:t>pose_graph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Currently, we have set VINS to receive </a:t>
            </a:r>
            <a:r>
              <a:rPr lang="en-US" b="1" dirty="0"/>
              <a:t>IMU data from </a:t>
            </a:r>
            <a:r>
              <a:rPr lang="en-US" b="1" dirty="0" err="1"/>
              <a:t>mavros</a:t>
            </a:r>
            <a:r>
              <a:rPr lang="en-US" b="1" dirty="0"/>
              <a:t> </a:t>
            </a:r>
            <a:r>
              <a:rPr lang="en-US" dirty="0"/>
              <a:t>(can be made to take from </a:t>
            </a:r>
            <a:r>
              <a:rPr lang="en-US" dirty="0" err="1"/>
              <a:t>airsim</a:t>
            </a:r>
            <a:r>
              <a:rPr lang="en-US" dirty="0"/>
              <a:t> too)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tracker tells </a:t>
            </a:r>
            <a:r>
              <a:rPr lang="en-US" b="1" dirty="0"/>
              <a:t>/</a:t>
            </a:r>
            <a:r>
              <a:rPr lang="en-US" b="1" dirty="0" err="1"/>
              <a:t>vins_estimator</a:t>
            </a:r>
            <a:r>
              <a:rPr lang="en-US" b="1" dirty="0"/>
              <a:t> </a:t>
            </a:r>
            <a:r>
              <a:rPr lang="en-US" dirty="0"/>
              <a:t>to restart if it looses track by a separate channel </a:t>
            </a:r>
            <a:r>
              <a:rPr lang="en-US" b="1" dirty="0"/>
              <a:t>/</a:t>
            </a:r>
            <a:r>
              <a:rPr lang="en-US" b="1" dirty="0" err="1"/>
              <a:t>feature_tracker</a:t>
            </a:r>
            <a:r>
              <a:rPr lang="en-US" b="1" dirty="0"/>
              <a:t>/restart</a:t>
            </a:r>
          </a:p>
        </p:txBody>
      </p:sp>
      <p:pic>
        <p:nvPicPr>
          <p:cNvPr id="49" name="Picture 48" descr="A screenshot of a computer&#10;&#10;Description automatically generated">
            <a:extLst>
              <a:ext uri="{FF2B5EF4-FFF2-40B4-BE49-F238E27FC236}">
                <a16:creationId xmlns:a16="http://schemas.microsoft.com/office/drawing/2014/main" id="{27317023-1A62-4B5B-B0B1-68DDD205CD0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6" y="1529714"/>
            <a:ext cx="12192000" cy="182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5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46B3B15-7F13-4A8C-8EC6-071A0409E4D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0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46B3B15-7F13-4A8C-8EC6-071A0409E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F676698-1BB5-4861-AF6C-CC7EC03F3DC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SLAM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706210"/>
            <a:ext cx="5372100" cy="1747345"/>
          </a:xfrm>
        </p:spPr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Mapping 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(What does the world look like?)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Requires access to observe and recognize landmarks</a:t>
            </a:r>
          </a:p>
          <a:p>
            <a:pPr lvl="2"/>
            <a:r>
              <a:rPr lang="en-US" dirty="0"/>
              <a:t>Camera, Lidar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B85AC-698D-4575-8395-DDC784BD9F8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2327" y="3706210"/>
            <a:ext cx="5372100" cy="1747345"/>
          </a:xfrm>
        </p:spPr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Localization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(Where am I?)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Requires good odometry data. </a:t>
            </a:r>
            <a:r>
              <a:rPr lang="en-US" dirty="0"/>
              <a:t>(where and how much I moved?)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dirty="0"/>
              <a:t>IMU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80D53-60DD-467D-BEC9-3253DC3506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The two essential components of SLAM</a:t>
            </a:r>
          </a:p>
        </p:txBody>
      </p:sp>
      <p:pic>
        <p:nvPicPr>
          <p:cNvPr id="13" name="Picture 4" descr="OctoMap - 3D occupancy mapping">
            <a:extLst>
              <a:ext uri="{FF2B5EF4-FFF2-40B4-BE49-F238E27FC236}">
                <a16:creationId xmlns:a16="http://schemas.microsoft.com/office/drawing/2014/main" id="{F8555679-B2C7-4331-A332-7C74C5608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98" y="1404445"/>
            <a:ext cx="4350657" cy="211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GSoC 2017 - JdeRobot">
            <a:extLst>
              <a:ext uri="{FF2B5EF4-FFF2-40B4-BE49-F238E27FC236}">
                <a16:creationId xmlns:a16="http://schemas.microsoft.com/office/drawing/2014/main" id="{E55DA6B2-4ACF-4A47-BB83-B9D352919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327" y="938045"/>
            <a:ext cx="4437412" cy="258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021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2037138-CAB4-450F-B61E-0B0E4596EC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2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2037138-CAB4-450F-B61E-0B0E4596E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BD36655-E76A-4CF1-ADD5-A032C35D49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04E0A3A-DB34-42B8-91D3-F422B128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414540"/>
            <a:ext cx="11201401" cy="61555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VINS-Mono: Temporal </a:t>
            </a:r>
            <a:r>
              <a:rPr lang="en-US" dirty="0" err="1">
                <a:solidFill>
                  <a:schemeClr val="accent1"/>
                </a:solidFill>
              </a:rPr>
              <a:t>Caliberation</a:t>
            </a:r>
            <a:endParaRPr lang="en-US" b="1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EBBB01-93D1-4159-A765-393C3B11C0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98" y="2526025"/>
            <a:ext cx="2190750" cy="1947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198980-4F45-435C-AB01-6D97E665F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303" y="4730447"/>
            <a:ext cx="2435225" cy="1770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2E575F-BE86-45F3-8F1D-93AC1016D3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298" y="969944"/>
            <a:ext cx="3648654" cy="16110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3FF56E-328C-4D28-8D64-C6BA26A36736}"/>
                  </a:ext>
                </a:extLst>
              </p:cNvPr>
              <p:cNvSpPr txBox="1"/>
              <p:nvPr/>
            </p:nvSpPr>
            <p:spPr>
              <a:xfrm>
                <a:off x="4438012" y="1046982"/>
                <a:ext cx="458031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IMU and camera measurement don’t arrive at the same time, hence an estimate of </a:t>
                </a:r>
                <a:r>
                  <a:rPr lang="en-US" b="1" dirty="0">
                    <a:solidFill>
                      <a:schemeClr val="tx1"/>
                    </a:solidFill>
                  </a:rPr>
                  <a:t>time delay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)</a:t>
                </a:r>
                <a:r>
                  <a:rPr lang="en-US" dirty="0">
                    <a:solidFill>
                      <a:schemeClr val="tx1"/>
                    </a:solidFill>
                  </a:rPr>
                  <a:t> is required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3FF56E-328C-4D28-8D64-C6BA26A36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1046982"/>
                <a:ext cx="4580311" cy="923330"/>
              </a:xfrm>
              <a:prstGeom prst="rect">
                <a:avLst/>
              </a:prstGeom>
              <a:blipFill>
                <a:blip r:embed="rId10"/>
                <a:stretch>
                  <a:fillRect l="-1065" t="-3974" r="-1465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09CE682-BCA0-4DB9-88A8-F1C68A7189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5518" y="2679394"/>
            <a:ext cx="2660650" cy="69010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2F348D-657B-4522-9194-F6B1630DDA40}"/>
              </a:ext>
            </a:extLst>
          </p:cNvPr>
          <p:cNvSpPr txBox="1"/>
          <p:nvPr/>
        </p:nvSpPr>
        <p:spPr>
          <a:xfrm>
            <a:off x="7006270" y="2755821"/>
            <a:ext cx="273367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Expected location of feature considering time delay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BA8922-3C5F-4DF3-B884-28D22EAE47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5885" y="3631875"/>
            <a:ext cx="3280385" cy="6478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C45691-DEB5-484D-8568-D113FF886678}"/>
              </a:ext>
            </a:extLst>
          </p:cNvPr>
          <p:cNvSpPr txBox="1"/>
          <p:nvPr/>
        </p:nvSpPr>
        <p:spPr>
          <a:xfrm>
            <a:off x="7195817" y="3840521"/>
            <a:ext cx="2354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New state 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3E0459-9792-4B56-A913-B3CB4D98B1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47781" y="4473358"/>
            <a:ext cx="3280386" cy="223095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01D7FF-CFE4-4510-87F3-20B5ED9CBD27}"/>
              </a:ext>
            </a:extLst>
          </p:cNvPr>
          <p:cNvSpPr txBox="1"/>
          <p:nvPr/>
        </p:nvSpPr>
        <p:spPr>
          <a:xfrm>
            <a:off x="6969400" y="5246409"/>
            <a:ext cx="2807414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Using same optimization cost function as before but with a newer state function</a:t>
            </a:r>
          </a:p>
        </p:txBody>
      </p:sp>
    </p:spTree>
    <p:extLst>
      <p:ext uri="{BB962C8B-B14F-4D97-AF65-F5344CB8AC3E}">
        <p14:creationId xmlns:p14="http://schemas.microsoft.com/office/powerpoint/2010/main" val="4095467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EB172D0-B6D2-4D67-9B5A-AC0B9F1B391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4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EB172D0-B6D2-4D67-9B5A-AC0B9F1B39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E98755F9-53CB-468B-B4EA-C1976856A0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57200"/>
            <a:ext cx="11201401" cy="419100"/>
          </a:xfrm>
        </p:spPr>
        <p:txBody>
          <a:bodyPr/>
          <a:lstStyle/>
          <a:p>
            <a:r>
              <a:rPr lang="en-US" dirty="0"/>
              <a:t>Overview: Key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dirty="0">
                <a:solidFill>
                  <a:prstClr val="black"/>
                </a:solidFill>
              </a:rPr>
              <a:t>Sensors and Pre-processing</a:t>
            </a:r>
          </a:p>
          <a:p>
            <a:pPr lvl="0"/>
            <a:endParaRPr lang="en-US" sz="2000" dirty="0">
              <a:solidFill>
                <a:prstClr val="black"/>
              </a:solidFill>
            </a:endParaRPr>
          </a:p>
          <a:p>
            <a:pPr lvl="1"/>
            <a:r>
              <a:rPr lang="en-US" sz="2000" dirty="0"/>
              <a:t>Data from camera, LIDAR, IMU are fetched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Data is correspondingly pre-processed to be fed to successive modules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DADAB7-3AA4-4CDD-8838-7B70C8AC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119A67-3C13-4465-B23F-367350CEC27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/>
            <a:r>
              <a:rPr lang="en-US" sz="2000" dirty="0">
                <a:solidFill>
                  <a:prstClr val="black"/>
                </a:solidFill>
              </a:rPr>
              <a:t>Feature detection and matching</a:t>
            </a:r>
          </a:p>
          <a:p>
            <a:pPr lvl="0"/>
            <a:endParaRPr lang="en-US" sz="2000" dirty="0">
              <a:solidFill>
                <a:prstClr val="black"/>
              </a:solidFill>
            </a:endParaRPr>
          </a:p>
          <a:p>
            <a:pPr lvl="1"/>
            <a:r>
              <a:rPr lang="en-US" sz="2000" dirty="0"/>
              <a:t>Relation between current and previous frame</a:t>
            </a:r>
          </a:p>
          <a:p>
            <a:pPr lvl="1"/>
            <a:endParaRPr lang="en-US" sz="2000" dirty="0"/>
          </a:p>
          <a:p>
            <a:pPr lvl="1"/>
            <a:r>
              <a:rPr lang="en-US" sz="1800" dirty="0"/>
              <a:t>Keeps track of intermediate motion</a:t>
            </a:r>
            <a:endParaRPr lang="en-US" sz="20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83C94E-5865-4A39-B49C-66C22701D95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lvl="0"/>
            <a:r>
              <a:rPr lang="en-US" sz="2000" dirty="0">
                <a:solidFill>
                  <a:prstClr val="black"/>
                </a:solidFill>
              </a:rPr>
              <a:t>Pose estimation and Global mapping</a:t>
            </a:r>
          </a:p>
          <a:p>
            <a:pPr lvl="0"/>
            <a:endParaRPr lang="en-US" sz="2000" dirty="0">
              <a:solidFill>
                <a:prstClr val="black"/>
              </a:solidFill>
            </a:endParaRPr>
          </a:p>
          <a:p>
            <a:pPr lvl="1"/>
            <a:r>
              <a:rPr lang="en-US" sz="2000" dirty="0"/>
              <a:t>These intermediate motions are then used to locate drone in global frame</a:t>
            </a:r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11F36-6018-43DD-B348-F830FC718CC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lvl="0"/>
            <a:r>
              <a:rPr lang="en-US" sz="2000" dirty="0">
                <a:solidFill>
                  <a:prstClr val="black"/>
                </a:solidFill>
              </a:rPr>
              <a:t>Loop closure and Bundle adjustment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Detecting previously visited area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Local and global data is adjusted again based on reconfigured values in bundle form</a:t>
            </a:r>
            <a:endParaRPr lang="en-US" sz="18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1F0D3F1-E5EE-4D14-993E-0FC50F9D04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Any SLAM comprises of these modules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9CB5D3-1B0C-4955-8A0F-5D7B38C8529D}"/>
              </a:ext>
            </a:extLst>
          </p:cNvPr>
          <p:cNvSpPr/>
          <p:nvPr/>
        </p:nvSpPr>
        <p:spPr>
          <a:xfrm>
            <a:off x="9086850" y="1257299"/>
            <a:ext cx="2847975" cy="45243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508D4-B24A-495D-9123-A6776EAAA0DE}"/>
              </a:ext>
            </a:extLst>
          </p:cNvPr>
          <p:cNvSpPr txBox="1"/>
          <p:nvPr/>
        </p:nvSpPr>
        <p:spPr>
          <a:xfrm>
            <a:off x="9077325" y="1028700"/>
            <a:ext cx="98107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b="1" dirty="0"/>
              <a:t>OPTIONAL</a:t>
            </a:r>
          </a:p>
        </p:txBody>
      </p:sp>
      <p:pic>
        <p:nvPicPr>
          <p:cNvPr id="13" name="Picture 4" descr="HOW DO DRONES WORK? PART 9 - IMU (Inertial Measurement Unit)">
            <a:extLst>
              <a:ext uri="{FF2B5EF4-FFF2-40B4-BE49-F238E27FC236}">
                <a16:creationId xmlns:a16="http://schemas.microsoft.com/office/drawing/2014/main" id="{A2B1FF6D-2F81-44BF-AC5E-CAD47EB6C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168" y="5685951"/>
            <a:ext cx="868214" cy="85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onocular - Wikipedia">
            <a:extLst>
              <a:ext uri="{FF2B5EF4-FFF2-40B4-BE49-F238E27FC236}">
                <a16:creationId xmlns:a16="http://schemas.microsoft.com/office/drawing/2014/main" id="{3782BB60-4833-40DE-8E59-ECD7F70C3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alphaModFix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907" y="5685951"/>
            <a:ext cx="909190" cy="85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S 143: Local Feature Matching">
            <a:extLst>
              <a:ext uri="{FF2B5EF4-FFF2-40B4-BE49-F238E27FC236}">
                <a16:creationId xmlns:a16="http://schemas.microsoft.com/office/drawing/2014/main" id="{BF49BAB5-FE87-45FC-8084-4CA610888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09238" y="4441575"/>
            <a:ext cx="2378418" cy="120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arxiv on Twitter: &quot;A General Optimization-based Framework for ...">
            <a:extLst>
              <a:ext uri="{FF2B5EF4-FFF2-40B4-BE49-F238E27FC236}">
                <a16:creationId xmlns:a16="http://schemas.microsoft.com/office/drawing/2014/main" id="{91B7142A-9281-4B10-B85B-D3868414A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75248" y="4227672"/>
            <a:ext cx="2337276" cy="142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092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06A843A-2282-4F8C-A8D7-81CB47B5C0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06A843A-2282-4F8C-A8D7-81CB47B5C0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1EDEAA3-565A-4C12-A75E-214A28B6E1D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3684E5A-F00A-4250-BA27-4DA2B7AD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VI-SLAM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14182-7763-4201-AE69-E7F4CF692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5299" y="1409700"/>
            <a:ext cx="361396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Visual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95299" y="1828800"/>
            <a:ext cx="3613966" cy="453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Monocular/Stereo camera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Has very less chances of error as drone is physically present there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Lacks Scale measurement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Low frequency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89016" y="1409700"/>
            <a:ext cx="361396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Inertial data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89016" y="1828800"/>
            <a:ext cx="3613966" cy="453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IMU measurements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</a:endParaRP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Fast data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Has scale (metric)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Significant error in form of bias associated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082734" y="1409700"/>
            <a:ext cx="361396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Challenges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082735" y="1828800"/>
            <a:ext cx="3613966" cy="453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</a:endParaRP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How to integrate visual and inertial data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How to compensate time delay in receiving the data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How to deal with old data and large deviation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Minimize computation to make it real time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What if we loose track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How to detect and correct our estimates when visit a place again</a:t>
            </a:r>
          </a:p>
        </p:txBody>
      </p:sp>
      <p:pic>
        <p:nvPicPr>
          <p:cNvPr id="12" name="Picture 2" descr="Monocular - Wikipedia">
            <a:extLst>
              <a:ext uri="{FF2B5EF4-FFF2-40B4-BE49-F238E27FC236}">
                <a16:creationId xmlns:a16="http://schemas.microsoft.com/office/drawing/2014/main" id="{F09E452B-CC7C-4085-A5C0-73442810E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760" y="2601469"/>
            <a:ext cx="1495742" cy="99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OW DO DRONES WORK? PART 9 - IMU (Inertial Measurement Unit)">
            <a:extLst>
              <a:ext uri="{FF2B5EF4-FFF2-40B4-BE49-F238E27FC236}">
                <a16:creationId xmlns:a16="http://schemas.microsoft.com/office/drawing/2014/main" id="{DB61C891-500F-47C3-B166-17ACCAAAE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440" y="2567822"/>
            <a:ext cx="1075893" cy="106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469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84E18BE-06F0-4A0F-B959-AEE9394047C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2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84E18BE-06F0-4A0F-B959-AEE9394047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592975B-8437-403E-ADEF-FE4B22D8446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 Techniques: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172635"/>
            <a:ext cx="5372100" cy="5545146"/>
          </a:xfrm>
        </p:spPr>
        <p:txBody>
          <a:bodyPr/>
          <a:lstStyle/>
          <a:p>
            <a:pPr lvl="0"/>
            <a:r>
              <a:rPr lang="en-US" dirty="0"/>
              <a:t>Filtering based:</a:t>
            </a:r>
          </a:p>
          <a:p>
            <a:pPr lvl="0"/>
            <a:r>
              <a:rPr lang="en-US" dirty="0"/>
              <a:t>IMU to assist visual-only SLAM</a:t>
            </a:r>
          </a:p>
          <a:p>
            <a:r>
              <a:rPr lang="en-US" b="0" dirty="0"/>
              <a:t>Comprises of all the techniques which use some kind of filtering algorithm like</a:t>
            </a:r>
            <a:br>
              <a:rPr lang="en-US" b="0" dirty="0"/>
            </a:br>
            <a:r>
              <a:rPr lang="en-US" b="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EKF (extended Kalman filter for non-linear problems)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Ellipsoidal Kalman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Dynamic Linear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Faster and computationally cheap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Has larger error and memory consumption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Fail to recover from lost state</a:t>
            </a:r>
          </a:p>
          <a:p>
            <a:endParaRPr lang="en-US" b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A94118-0CDC-4BFF-84BF-5F09FB36388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172635"/>
            <a:ext cx="5372100" cy="4297680"/>
          </a:xfrm>
        </p:spPr>
        <p:txBody>
          <a:bodyPr/>
          <a:lstStyle/>
          <a:p>
            <a:pPr lvl="0"/>
            <a:r>
              <a:rPr lang="en-US" dirty="0"/>
              <a:t>Optimization based:</a:t>
            </a:r>
          </a:p>
          <a:p>
            <a:pPr lvl="0"/>
            <a:r>
              <a:rPr lang="en-US" dirty="0"/>
              <a:t>Error from both IMU and visual data is jointly minimized</a:t>
            </a:r>
          </a:p>
          <a:p>
            <a:pPr lvl="0"/>
            <a:endParaRPr lang="en-US" dirty="0"/>
          </a:p>
          <a:p>
            <a:r>
              <a:rPr lang="en-US" b="0" dirty="0"/>
              <a:t>We calculate error from tracking of features of visual data and IMU data error to match with it, we then modify the estimates to minimize this joint error</a:t>
            </a:r>
          </a:p>
          <a:p>
            <a:endParaRPr lang="en-US" b="0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Computationally intensive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Less error and memory requirement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May or may not recover lost state</a:t>
            </a:r>
          </a:p>
          <a:p>
            <a:endParaRPr lang="en-US" b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47F00D-A645-42BA-981A-E80FA6C87244}"/>
              </a:ext>
            </a:extLst>
          </p:cNvPr>
          <p:cNvSpPr/>
          <p:nvPr/>
        </p:nvSpPr>
        <p:spPr>
          <a:xfrm>
            <a:off x="6257925" y="1171575"/>
            <a:ext cx="3067050" cy="419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C279B-3A6A-4719-9CF1-2B577EFCB36D}"/>
              </a:ext>
            </a:extLst>
          </p:cNvPr>
          <p:cNvSpPr/>
          <p:nvPr/>
        </p:nvSpPr>
        <p:spPr>
          <a:xfrm>
            <a:off x="409575" y="1153585"/>
            <a:ext cx="2486025" cy="419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424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46B3B15-7F13-4A8C-8EC6-071A0409E4D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6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46B3B15-7F13-4A8C-8EC6-071A0409E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F676698-1BB5-4861-AF6C-CC7EC03F3DC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Based techniques: Overview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393289"/>
            <a:ext cx="5372100" cy="1747345"/>
          </a:xfrm>
        </p:spPr>
        <p:txBody>
          <a:bodyPr/>
          <a:lstStyle/>
          <a:p>
            <a:pPr lvl="0"/>
            <a:r>
              <a:rPr lang="en-US" dirty="0"/>
              <a:t>Feature Extraction and Tracking</a:t>
            </a:r>
          </a:p>
          <a:p>
            <a:pPr lvl="1"/>
            <a:r>
              <a:rPr lang="en-US" dirty="0" err="1"/>
              <a:t>Keypoints</a:t>
            </a:r>
            <a:r>
              <a:rPr lang="en-US" dirty="0"/>
              <a:t> and Descriptor</a:t>
            </a:r>
          </a:p>
          <a:p>
            <a:pPr lvl="1"/>
            <a:r>
              <a:rPr lang="en-US" dirty="0"/>
              <a:t>Uses camera feed</a:t>
            </a:r>
          </a:p>
          <a:p>
            <a:pPr marL="0" lvl="1" indent="0">
              <a:buNone/>
            </a:pPr>
            <a:r>
              <a:rPr lang="en-US" sz="2000" b="0" dirty="0"/>
              <a:t> - SIFT, SURF : </a:t>
            </a:r>
            <a:r>
              <a:rPr lang="en-US" sz="2000" b="0" dirty="0" err="1"/>
              <a:t>Binacular</a:t>
            </a:r>
            <a:r>
              <a:rPr lang="en-US" sz="2000" b="0" dirty="0"/>
              <a:t>-Vision SLAM</a:t>
            </a:r>
          </a:p>
          <a:p>
            <a:r>
              <a:rPr lang="en-US" sz="2000" b="0" dirty="0"/>
              <a:t> - Harris Detector: Mono-SLAM </a:t>
            </a:r>
          </a:p>
          <a:p>
            <a:r>
              <a:rPr lang="en-US" sz="2000" b="0" dirty="0"/>
              <a:t> - ORB: ORB-SLAM</a:t>
            </a:r>
          </a:p>
          <a:p>
            <a:pPr lvl="1"/>
            <a:endParaRPr lang="en-US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B85AC-698D-4575-8395-DDC784BD9F8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2327" y="3393289"/>
            <a:ext cx="5372100" cy="1747345"/>
          </a:xfrm>
        </p:spPr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Dynamic Observational Model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Control and State estimation using filtering pipeline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Uses IMU data</a:t>
            </a:r>
          </a:p>
          <a:p>
            <a:pPr lvl="2"/>
            <a:r>
              <a:rPr lang="en-US" dirty="0"/>
              <a:t>Extended Kalman Filter for non-linear problems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80D53-60DD-467D-BEC9-3253DC3506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Two components of filtering based techniques</a:t>
            </a:r>
          </a:p>
        </p:txBody>
      </p:sp>
      <p:pic>
        <p:nvPicPr>
          <p:cNvPr id="13" name="Picture 2" descr="CS 143: Local Feature Matching">
            <a:extLst>
              <a:ext uri="{FF2B5EF4-FFF2-40B4-BE49-F238E27FC236}">
                <a16:creationId xmlns:a16="http://schemas.microsoft.com/office/drawing/2014/main" id="{F052F98E-CB8D-4667-A29D-3AADDB8DA9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300" y="1001977"/>
            <a:ext cx="1862061" cy="225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GitHub - deepanshut041/feature-detection: Oriented FAST and ...">
            <a:extLst>
              <a:ext uri="{FF2B5EF4-FFF2-40B4-BE49-F238E27FC236}">
                <a16:creationId xmlns:a16="http://schemas.microsoft.com/office/drawing/2014/main" id="{F2F9F04A-D2ED-4862-9AAA-F1CF35D39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954" y="1180223"/>
            <a:ext cx="2981325" cy="199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4646B351-AACF-4CAC-A592-A2FA75050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48994" y="1148255"/>
            <a:ext cx="2216074" cy="205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4C93613B-C306-4F15-9412-D5C7A2B4CB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85199" y="1153447"/>
            <a:ext cx="3234267" cy="208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09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8737A7-0F9C-4067-B30C-709DBD9FA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0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8737A7-0F9C-4067-B30C-709DBD9FA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1C18BE-35A2-4974-B244-A8359C06B26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and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Feature Extraction</a:t>
            </a:r>
          </a:p>
          <a:p>
            <a:pPr lvl="1"/>
            <a:r>
              <a:rPr lang="en-US" dirty="0" err="1"/>
              <a:t>Keypoints</a:t>
            </a:r>
            <a:r>
              <a:rPr lang="en-US" dirty="0"/>
              <a:t> (corner, change in first/second order derivative at a point, local maxima/minima)</a:t>
            </a:r>
          </a:p>
          <a:p>
            <a:pPr lvl="1"/>
            <a:r>
              <a:rPr lang="en-US" dirty="0"/>
              <a:t>The value at which </a:t>
            </a:r>
            <a:r>
              <a:rPr lang="en-US" dirty="0" err="1"/>
              <a:t>keypoint</a:t>
            </a:r>
            <a:r>
              <a:rPr lang="en-US" dirty="0"/>
              <a:t> selected is its descriptor</a:t>
            </a:r>
          </a:p>
          <a:p>
            <a:pPr marL="0" lvl="1" indent="0">
              <a:buNone/>
            </a:pPr>
            <a:r>
              <a:rPr lang="en-US" b="1" dirty="0">
                <a:solidFill>
                  <a:prstClr val="black"/>
                </a:solidFill>
              </a:rPr>
              <a:t>Feature Tracking</a:t>
            </a:r>
          </a:p>
          <a:p>
            <a:pPr lvl="1"/>
            <a:r>
              <a:rPr lang="en-US" dirty="0"/>
              <a:t>Descriptors are matched with </a:t>
            </a:r>
            <a:r>
              <a:rPr lang="en-US" dirty="0" err="1"/>
              <a:t>keypoints</a:t>
            </a:r>
            <a:r>
              <a:rPr lang="en-US" dirty="0"/>
              <a:t> from other images and warping matrix is calculated. </a:t>
            </a:r>
          </a:p>
          <a:p>
            <a:pPr marL="0" lvl="1" indent="0">
              <a:buNone/>
            </a:pPr>
            <a:endParaRPr lang="en-US" b="1" dirty="0">
              <a:solidFill>
                <a:prstClr val="black"/>
              </a:solidFill>
            </a:endParaRP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80D53-60DD-467D-BEC9-3253DC350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VINS uses BRIEF descriptor and KLT sparse optical tracker</a:t>
            </a:r>
          </a:p>
        </p:txBody>
      </p:sp>
      <p:pic>
        <p:nvPicPr>
          <p:cNvPr id="11" name="Picture 2" descr="CS 143: Local Feature Matching">
            <a:extLst>
              <a:ext uri="{FF2B5EF4-FFF2-40B4-BE49-F238E27FC236}">
                <a16:creationId xmlns:a16="http://schemas.microsoft.com/office/drawing/2014/main" id="{0760C5A9-4FA4-40A5-9F5B-538FCC97E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32072" y="1627968"/>
            <a:ext cx="1862061" cy="22563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CEC070-DFFD-40A5-8A68-0F813BF64102}"/>
              </a:ext>
            </a:extLst>
          </p:cNvPr>
          <p:cNvSpPr txBox="1"/>
          <p:nvPr/>
        </p:nvSpPr>
        <p:spPr>
          <a:xfrm>
            <a:off x="6095999" y="4414180"/>
            <a:ext cx="3996268" cy="9233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SIFT, SURF </a:t>
            </a:r>
            <a:r>
              <a:rPr lang="en-US" dirty="0"/>
              <a:t>: </a:t>
            </a:r>
            <a:r>
              <a:rPr lang="en-US" dirty="0" err="1"/>
              <a:t>Binacular</a:t>
            </a:r>
            <a:r>
              <a:rPr lang="en-US" dirty="0"/>
              <a:t>-Vision SLAM</a:t>
            </a:r>
          </a:p>
          <a:p>
            <a:r>
              <a:rPr lang="en-US" b="1" dirty="0"/>
              <a:t>Harris Detector</a:t>
            </a:r>
            <a:r>
              <a:rPr lang="en-US" dirty="0"/>
              <a:t>: Mono-SLAM </a:t>
            </a:r>
          </a:p>
          <a:p>
            <a:r>
              <a:rPr lang="en-US" b="1" dirty="0"/>
              <a:t>ORB: </a:t>
            </a:r>
            <a:r>
              <a:rPr lang="en-US" dirty="0"/>
              <a:t>ORB-SLAM</a:t>
            </a:r>
            <a:endParaRPr lang="en-US" b="1" dirty="0"/>
          </a:p>
        </p:txBody>
      </p:sp>
      <p:pic>
        <p:nvPicPr>
          <p:cNvPr id="15" name="Picture 4" descr="GitHub - deepanshut041/feature-detection: Oriented FAST and ...">
            <a:extLst>
              <a:ext uri="{FF2B5EF4-FFF2-40B4-BE49-F238E27FC236}">
                <a16:creationId xmlns:a16="http://schemas.microsoft.com/office/drawing/2014/main" id="{4A6A5B6D-56C0-4AB6-A7F9-F8A7EB027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806" y="1661483"/>
            <a:ext cx="3322130" cy="222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730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9D5A8C09-6EF3-40FE-971B-D19C29B03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441" y="2027912"/>
            <a:ext cx="6747559" cy="3344187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8737A7-0F9C-4067-B30C-709DBD9FA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4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8737A7-0F9C-4067-B30C-709DBD9FA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1C18BE-35A2-4974-B244-A8359C06B26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Dynamic observational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3004479"/>
          </a:xfrm>
        </p:spPr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Usage</a:t>
            </a:r>
          </a:p>
          <a:p>
            <a:pPr lvl="1"/>
            <a:r>
              <a:rPr lang="en-US" dirty="0"/>
              <a:t>Serves as both control and state estimation of the </a:t>
            </a:r>
            <a:r>
              <a:rPr lang="en-US" b="1" dirty="0"/>
              <a:t>filtering pipeline</a:t>
            </a:r>
          </a:p>
          <a:p>
            <a:pPr marL="0" lvl="1" indent="0">
              <a:buNone/>
            </a:pPr>
            <a:r>
              <a:rPr lang="en-US" b="1" dirty="0">
                <a:solidFill>
                  <a:prstClr val="black"/>
                </a:solidFill>
              </a:rPr>
              <a:t>Need</a:t>
            </a:r>
          </a:p>
          <a:p>
            <a:pPr lvl="1"/>
            <a:r>
              <a:rPr lang="en-US" dirty="0"/>
              <a:t>In real world, data arrives with lag so an estimation is need of state of drone at each moment in time</a:t>
            </a:r>
          </a:p>
          <a:p>
            <a:pPr marL="0" lvl="1" indent="0">
              <a:buNone/>
            </a:pPr>
            <a:endParaRPr lang="en-US" b="1" dirty="0">
              <a:solidFill>
                <a:prstClr val="black"/>
              </a:solidFill>
            </a:endParaRPr>
          </a:p>
          <a:p>
            <a:pPr marL="0" lvl="1" indent="0">
              <a:buNone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80D53-60DD-467D-BEC9-3253DC350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Updating the new estimate and variance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924F27-1E40-4163-B67E-CC2D307C9775}"/>
                  </a:ext>
                </a:extLst>
              </p:cNvPr>
              <p:cNvSpPr txBox="1"/>
              <p:nvPr/>
            </p:nvSpPr>
            <p:spPr>
              <a:xfrm>
                <a:off x="495299" y="4551835"/>
                <a:ext cx="5372101" cy="8964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3600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dirty="0"/>
                          <m:t>[</m:t>
                        </m:r>
                        <m:sSubSup>
                          <m:sSub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sSubSup>
                          <m:sSubSup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r>
                          <a:rPr lang="en-US" sz="3600" dirty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sSubSup>
                          <m:sSubSup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sSubSup>
                          <m:sSubSup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]</m:t>
                        </m:r>
                      </m:e>
                      <m:sup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algn="ctr"/>
                <a:r>
                  <a:rPr lang="en-US" b="1" dirty="0"/>
                  <a:t>IMU measurement at any time 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924F27-1E40-4163-B67E-CC2D307C9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9" y="4551835"/>
                <a:ext cx="5372101" cy="896464"/>
              </a:xfrm>
              <a:prstGeom prst="rect">
                <a:avLst/>
              </a:prstGeom>
              <a:blipFill>
                <a:blip r:embed="rId8"/>
                <a:stretch>
                  <a:fillRect t="-14286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61BFFE-9437-422F-ABC1-556E3026FF0B}"/>
                  </a:ext>
                </a:extLst>
              </p:cNvPr>
              <p:cNvSpPr txBox="1"/>
              <p:nvPr/>
            </p:nvSpPr>
            <p:spPr>
              <a:xfrm>
                <a:off x="7203487" y="1194157"/>
                <a:ext cx="399626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i="1" dirty="0"/>
                  <a:t> = 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60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i="1" dirty="0"/>
                  <a:t>)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3600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61BFFE-9437-422F-ABC1-556E3026F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487" y="1194157"/>
                <a:ext cx="3996268" cy="553998"/>
              </a:xfrm>
              <a:prstGeom prst="rect">
                <a:avLst/>
              </a:prstGeom>
              <a:blipFill>
                <a:blip r:embed="rId9"/>
                <a:stretch>
                  <a:fillRect t="-25275" b="-48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4006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tiBD_zRtehxq3.nt2gDA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D1ZsHZybwBHB3NFGab2x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twh5GR7t0As0BK5wnUpZ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ow1caxfVKck.7maQUYT_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7J6r2tzNaWxcQDcPB1B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yoVP6HIlebQKflHTUwWD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VD6XC.KCKKsLZGe8u_j0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ow1caxfVKck.7maQUYT_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7STCjGhv2BoYZhSCMr3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7STCjGhv2BoYZhSCMr3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nLk4GKOP9sp5oC.qa7h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7STCjGhv2BoYZhSCMr3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7STCjGhv2BoYZhSCMr3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VD6XC.KCKKsLZGe8u_j0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qNAIZ6DHdtWgBmfQTwZ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qNAIZ6DHdtWgBmfQTwZ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qNAIZ6DHdtWgBmfQTwZ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qNAIZ6DHdtWgBmfQTwZ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yi0RIqnIpWd6O6m024ge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qNAIZ6DHdtWgBmfQTwZ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qNAIZ6DHdtWgBmfQTwZ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qNAIZ6DHdtWgBmfQTwZ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qNAIZ6DHdtWgBmfQTwZ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qNAIZ6DHdtWgBmfQTwZ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qNAIZ6DHdtWgBmfQTwZ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qNAIZ6DHdtWgBmfQTwZ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Y83vKPsfg2x2WCeucD36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E5zQajOvoTWXTllZwrsg"/>
</p:tagLst>
</file>

<file path=ppt/theme/theme1.xml><?xml version="1.0" encoding="utf-8"?>
<a:theme xmlns:a="http://schemas.openxmlformats.org/drawingml/2006/main" name="Honeywell 2019">
  <a:themeElements>
    <a:clrScheme name="Honeywell 2019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oneywell PPT Template 16x9_2019 pptx (1)" id="{C13D7188-A151-414D-8989-4BEEEFF1DC5C}" vid="{71BD2F07-B865-488E-B5DA-A4FB8B5D2041}"/>
    </a:ext>
  </a:extLst>
</a:theme>
</file>

<file path=ppt/theme/theme2.xml><?xml version="1.0" encoding="utf-8"?>
<a:theme xmlns:a="http://schemas.openxmlformats.org/drawingml/2006/main" name="Office Theme">
  <a:themeElements>
    <a:clrScheme name="Honeywell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oneywell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7C9DBAC035494BA4B1E9ED8FA870B7" ma:contentTypeVersion="10" ma:contentTypeDescription="Create a new document." ma:contentTypeScope="" ma:versionID="dff2efe89d83d1c4405129fdb35d7cc6">
  <xsd:schema xmlns:xsd="http://www.w3.org/2001/XMLSchema" xmlns:xs="http://www.w3.org/2001/XMLSchema" xmlns:p="http://schemas.microsoft.com/office/2006/metadata/properties" xmlns:ns3="ebcbd75c-e4ca-4927-bc28-c3380ef6dc55" xmlns:ns4="3aa2a15c-b9df-4e5f-a901-6d0fe1a76846" targetNamespace="http://schemas.microsoft.com/office/2006/metadata/properties" ma:root="true" ma:fieldsID="cb12f2dd359114b76f6651a9cc95deb7" ns3:_="" ns4:_="">
    <xsd:import namespace="ebcbd75c-e4ca-4927-bc28-c3380ef6dc55"/>
    <xsd:import namespace="3aa2a15c-b9df-4e5f-a901-6d0fe1a7684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bd75c-e4ca-4927-bc28-c3380ef6d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a2a15c-b9df-4e5f-a901-6d0fe1a7684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2EFF21-054A-4F2E-893C-59FB38F61F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cbd75c-e4ca-4927-bc28-c3380ef6dc55"/>
    <ds:schemaRef ds:uri="3aa2a15c-b9df-4e5f-a901-6d0fe1a768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8308AD-929C-4AF1-934C-AD13F105D728}">
  <ds:schemaRefs>
    <ds:schemaRef ds:uri="http://purl.org/dc/terms/"/>
    <ds:schemaRef ds:uri="ebcbd75c-e4ca-4927-bc28-c3380ef6dc55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3aa2a15c-b9df-4e5f-a901-6d0fe1a76846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3A96D48-C214-4F88-BF4C-52E319A5EF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1141</TotalTime>
  <Words>1850</Words>
  <Application>Microsoft Office PowerPoint</Application>
  <PresentationFormat>Widescreen</PresentationFormat>
  <Paragraphs>347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Arial Black</vt:lpstr>
      <vt:lpstr>Cambria Math</vt:lpstr>
      <vt:lpstr>Wingdings</vt:lpstr>
      <vt:lpstr>Honeywell 2019</vt:lpstr>
      <vt:lpstr>think-cell Slide</vt:lpstr>
      <vt:lpstr>Literature Review VI-SLAM VINS-Mono</vt:lpstr>
      <vt:lpstr>This presentation will cover</vt:lpstr>
      <vt:lpstr>Overview: SLAM</vt:lpstr>
      <vt:lpstr>Overview: Key modules</vt:lpstr>
      <vt:lpstr>Overview: VI-SLAM</vt:lpstr>
      <vt:lpstr>VIO Techniques: Classification</vt:lpstr>
      <vt:lpstr>Filtering Based techniques: Overview</vt:lpstr>
      <vt:lpstr>Feature Extraction and Tracking</vt:lpstr>
      <vt:lpstr>Filtering: Dynamic observational model</vt:lpstr>
      <vt:lpstr>Filtering: Dynamic observational model</vt:lpstr>
      <vt:lpstr>Filtering: Dynamic observational model</vt:lpstr>
      <vt:lpstr>VINS-MONO Modules and working</vt:lpstr>
      <vt:lpstr>VINS-Mono: Introduction</vt:lpstr>
      <vt:lpstr>VINS-Mono: Introduction</vt:lpstr>
      <vt:lpstr>VINS-Mono: Introduction</vt:lpstr>
      <vt:lpstr>VINS-Mono: Pre-Processing</vt:lpstr>
      <vt:lpstr>VINS-Mono: Pre-Processing</vt:lpstr>
      <vt:lpstr>VINS-Mono: Pre-Processing</vt:lpstr>
      <vt:lpstr>VINS-Mono: Pre-Processing</vt:lpstr>
      <vt:lpstr>VINS-Mono: INITIALIZATION initial estimate of position, orientation, velocity, scale, bias</vt:lpstr>
      <vt:lpstr>VINS-Mono: INITIALIZATION initial estimate of position, orientation, velocity, scale, bias</vt:lpstr>
      <vt:lpstr>VINS-Mono: Core VIO Algorithm</vt:lpstr>
      <vt:lpstr>VINS-Mono: Core VIO Algorithm</vt:lpstr>
      <vt:lpstr>VINS-Mono: Core VIO Algorithm</vt:lpstr>
      <vt:lpstr>VINS-Mono: Core VIO Algorithm</vt:lpstr>
      <vt:lpstr>VINS-Mono: Relocalization v/s Pose Graph</vt:lpstr>
      <vt:lpstr>VINS-Mono: Relocalization</vt:lpstr>
      <vt:lpstr>VINS-Mono: Global Pose Graph Optimizatio</vt:lpstr>
      <vt:lpstr>VINS-Mono: Working</vt:lpstr>
      <vt:lpstr>VINS-Mono: Temporal Caliberation</vt:lpstr>
    </vt:vector>
  </TitlesOfParts>
  <Company>Interpublic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Honeywell  PowerPoint template 2019</dc:title>
  <dc:creator>Akif.Ahmad@Honeywell.com</dc:creator>
  <cp:lastModifiedBy>Pandey, Ritvik</cp:lastModifiedBy>
  <cp:revision>86</cp:revision>
  <dcterms:created xsi:type="dcterms:W3CDTF">2019-07-18T16:20:17Z</dcterms:created>
  <dcterms:modified xsi:type="dcterms:W3CDTF">2020-06-30T10:57:31Z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0x010100477C9DBAC035494BA4B1E9ED8FA870B7</vt:lpwstr>
  </property>
</Properties>
</file>